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50399950" cy="32399288"/>
  <p:notesSz cx="6858000" cy="9144000"/>
  <p:custDataLst>
    <p:tags r:id="rId8"/>
  </p:custDataLst>
  <p:defaultTextStyle>
    <a:defPPr>
      <a:defRPr lang="en-US"/>
    </a:defPPr>
    <a:lvl1pPr marL="0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3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4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9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2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34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7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8" algn="l" defTabSz="4570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52" userDrawn="1">
          <p15:clr>
            <a:srgbClr val="A4A3A4"/>
          </p15:clr>
        </p15:guide>
        <p15:guide id="2" orient="horz" pos="18006" userDrawn="1">
          <p15:clr>
            <a:srgbClr val="A4A3A4"/>
          </p15:clr>
        </p15:guide>
        <p15:guide id="3" pos="31160" userDrawn="1">
          <p15:clr>
            <a:srgbClr val="A4A3A4"/>
          </p15:clr>
        </p15:guide>
        <p15:guide id="4" pos="176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9C2000-187C-C251-4482-086A097B67B5}" name="Kerstin Pietzko" initials="KP" userId="S::k.pietzko@affimed.com::1fd4770f-e404-44b8-a468-5a3f6a3e01c9" providerId="AD"/>
  <p188:author id="{7799F90A-E831-0440-6DF3-23BF426B9D83}" name="Meridian HealthComms " initials="LW" userId="Meridian HealthComms " providerId="None"/>
  <p188:author id="{1928010D-4B6A-A355-EE11-D2CBD9280D57}" name="Jana Siegler" initials="JS" userId="S::j.siegler@affimed.com::48d3c3ba-f837-4f3e-b8d7-baee448a3f83" providerId="AD"/>
  <p188:author id="{1A9EEF15-96E9-996A-ADAB-872616BE7EC2}" name="El-Khoueiry, Anthony" initials="EKA" userId="S::elkhouei@med.usc.edu::72c05a0b-a54c-42aa-8e60-1120c7cfef24" providerId="AD"/>
  <p188:author id="{23240125-87BE-BC0F-F96F-537D14DECE7A}" name="Karenza Alexis" initials="KA" userId="S::K.Alexis@affimed.com::a1f92b2d-8725-44a7-9293-9331707b6710" providerId="AD"/>
  <p188:author id="{B4D2DC33-402D-0EF4-D2CE-2F596BC3424F}" name="Jennifer Rubel" initials="JR" userId="S::j.rubel@affimed.com::5fd23151-9ed1-4b8c-8d72-b4c80eef3bc8" providerId="AD"/>
  <p188:author id="{83915D51-63A3-A2C4-0F86-B0A84B69759F}" name="Matt Jones" initials="MJ" userId="Matt Jones" providerId="None"/>
  <p188:author id="{6CEFF460-CFDA-B8EC-BF11-ED77F346C9AB}" name="Christian Merz" initials="CM" userId="S::c.merz@affimed.com::73c070c7-af56-4ecb-be8c-eaf3e5a81831" providerId="AD"/>
  <p188:author id="{F2F0EA76-5AAB-B5DD-0D22-371BE5FC14BA}" name="Nanni Schmitt" initials="NS" userId="S::nanni.schmitt_medma.uni-heidelberg.de#ext#@affimed.com::002f2403-1cc7-4a82-a14f-267facf8a34b" providerId="AD"/>
  <p188:author id="{6C466484-FEEC-5AD2-A126-A76D8862FBC5}" name="Meridian HealthComms" initials="MJ" userId="Meridian HealthComms" providerId="None"/>
  <p188:author id="{B96DCC89-F3C7-74C2-82F1-5D41AC0D6967}" name="Sheena Pinto" initials="SP" userId="S::s.pinto@affimed.com::f902a626-1b95-42b2-9ffe-950625143b5e" providerId="AD"/>
  <p188:author id="{A17E8E8A-514F-AB0A-83D7-AC701B33735C}" name="Hans Rebscher" initials="HR" userId="S::h.rebscher@affimed.com::c397b55c-5849-4da8-9595-ae23bd7d5ab5" providerId="AD"/>
  <p188:author id="{89435D97-1D94-649D-7BB5-21E0C018B09A}" name="Meridian Healthcomms" initials="MH" userId="Meridian Healthcomms" providerId="None"/>
  <p188:author id="{A55257A1-F952-23CE-3C0C-201E47843E30}" name="Uwe Reusch" initials="UR" userId="S::u.reusch@affimed.com::d31fed09-5cfc-4973-93f1-3edcbccc54c9" providerId="AD"/>
  <p188:author id="{2AD7EDA3-974B-9C56-0E10-B548B3E1570A}" name="Andre Overesch" initials="AO" userId="S::a.overesch@affimed.com::af5e0c6d-f0e6-4232-ba4a-d7c570380997" providerId="AD"/>
  <p188:author id="{C39A20BC-4489-9B91-F9CB-196CDF5493E9}" name="Michael Emig" initials="ME" userId="S::m.emig@affimed.com::c932c33d-c177-4ecd-b6f6-c55b78ddc0af" providerId="AD"/>
  <p188:author id="{2DAB28C4-B4CE-5C0D-49C5-2C3BEDAB3F5F}" name="Christa Raab" initials="CR" userId="S::c.raab@affimed.com::2205d4f3-66a7-474b-aee9-8e525d17a12d" providerId="AD"/>
  <p188:author id="{708A2CCD-262C-BE2B-5074-E9D3B12412CA}" name="Steven Foster" initials="SF" userId="S::steven.foster@bioscriptgroup.com::8dff04dc-694b-4d7e-9712-c2c89047dc07" providerId="AD"/>
  <p188:author id="{0D2888E0-76E9-1E5C-A7F7-B82899DCADF1}" name="Kate" initials="MH" userId="Kate" providerId="None"/>
  <p188:author id="{E091B7E1-E1CA-B166-70A0-CAB9AF15E759}" name="Jan Endell" initials="JE" userId="S::j.endell@affimed.com::be7883e2-257a-4494-bcca-5257f01cb30d" providerId="AD"/>
  <p188:author id="{4414DCE2-8653-737D-D200-68C9285D60E9}" name="Angela Sickmann" initials="AS" userId="S::a.sickmann@affimed.com::37d8dc6e-d4c4-4f17-a8b0-c29366fcff3d" providerId="AD"/>
  <p188:author id="{B5891DE4-C2C0-8EA1-C0B4-1BA1A882D8A9}" name="Torsten Haneke" initials="TH" userId="S::t.haneke@affimed.com::696ddb58-9060-4e72-b910-bbff040b06a9" providerId="AD"/>
  <p188:author id="{E59602E6-9854-3CC3-E145-109461D029DB}" name="Thorsten Ross" initials="TR" userId="S::T.Ross@affimed.com::dcbe1f0d-4dd8-489b-8305-44aa79945986" providerId="AD"/>
  <p188:author id="{018A7FEF-EF75-669B-10BD-C7485C21B0E0}" name="Daniela Morales-Espinosa" initials="DME" userId="S::d.morales-espinosa@affimed.com::a8c16ee1-3e7a-4d9c-8709-d280382c374b" providerId="AD"/>
  <p188:author id="{EF53ECF2-E67F-C348-02CB-3EBD9E7A8EB7}" name="Erich Rajkovic" initials="ER" userId="S::e.rajkovic@affimed.com::de01a730-1efe-4ca6-82cc-2f16cfa960ce" providerId="AD"/>
  <p188:author id="{4B00BAF3-6281-BDC7-DB43-8A41BF5A3804}" name="Angela Sickmann" initials="AS" userId="S::A.Sickmann@affimed.com::37d8dc6e-d4c4-4f17-a8b0-c29366fcff3d" providerId="AD"/>
  <p188:author id="{E94806F5-F1DD-79F5-3D8D-85F6927CF9C2}" name="Author" initials="A" userId="Author" providerId="None"/>
  <p188:author id="{51D14FF8-AE20-7DF4-427C-F7D13F363904}" name="Jana Siegler" initials="JS" userId="S::J.Siegler@affimed.com::48d3c3ba-f837-4f3e-b8d7-baee448a3f83" providerId="AD"/>
  <p188:author id="{4A7536FC-5700-451E-3D84-14FD345771DB}" name="Linta Garcia" initials="LG" userId="S::l.garcia@affimed.com::b18fd767-9e10-4b2d-9e77-064f5e6c6bb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B4E"/>
    <a:srgbClr val="E9F8FD"/>
    <a:srgbClr val="06D8B5"/>
    <a:srgbClr val="D8F3FC"/>
    <a:srgbClr val="0E90BE"/>
    <a:srgbClr val="FFEBEB"/>
    <a:srgbClr val="E5FFF1"/>
    <a:srgbClr val="E7E9E9"/>
    <a:srgbClr val="CCCFD0"/>
    <a:srgbClr val="AD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4" autoAdjust="0"/>
  </p:normalViewPr>
  <p:slideViewPr>
    <p:cSldViewPr snapToGrid="0">
      <p:cViewPr varScale="1">
        <p:scale>
          <a:sx n="26" d="100"/>
          <a:sy n="26" d="100"/>
        </p:scale>
        <p:origin x="408" y="115"/>
      </p:cViewPr>
      <p:guideLst>
        <p:guide pos="452"/>
        <p:guide orient="horz" pos="18006"/>
        <p:guide pos="31160"/>
        <p:guide pos="176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816A72-A2D0-46C5-9A24-745EBA3239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428B8-9FFC-47F9-8698-0BE7C92C0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3D53-B43E-4B05-A0C6-3CC61314B31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DA6C6-BD8F-4A6A-9E89-CD429AA13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0395B-BA3D-4A02-8A3D-7971D0BED6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F84A-E794-43F6-9E10-32875D5B0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E160A-402A-44AA-A5FA-82A1BEA06BC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20AD5-734C-4505-88AC-9DAC02BC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0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3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4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9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62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34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7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8" algn="l" defTabSz="914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20AD5-734C-4505-88AC-9DAC02BCCF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9">
            <a:extLst>
              <a:ext uri="{FF2B5EF4-FFF2-40B4-BE49-F238E27FC236}">
                <a16:creationId xmlns:a16="http://schemas.microsoft.com/office/drawing/2014/main" id="{2A61AF70-7714-452D-A8FB-C8A2F488C0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8750" y="666189"/>
            <a:ext cx="36479841" cy="2551242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10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200A4957-8491-45C8-8B47-941C2C691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8750" y="3458059"/>
            <a:ext cx="36479841" cy="19875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584">
                <a:solidFill>
                  <a:schemeClr val="accent2"/>
                </a:solidFill>
              </a:defRPr>
            </a:lvl1pPr>
            <a:lvl2pPr marL="1603328" indent="0">
              <a:buNone/>
              <a:defRPr/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16137-0FB9-4E16-BE0A-45C795B159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8750" y="31519982"/>
            <a:ext cx="36479841" cy="4262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11"/>
            </a:lvl1pPr>
            <a:lvl2pPr marL="1603328" indent="0">
              <a:buNone/>
              <a:defRPr sz="2711"/>
            </a:lvl2pPr>
            <a:lvl3pPr marL="3206670" indent="0">
              <a:buNone/>
              <a:defRPr sz="2711"/>
            </a:lvl3pPr>
            <a:lvl4pPr marL="4809998" indent="0">
              <a:buNone/>
              <a:defRPr sz="2711"/>
            </a:lvl4pPr>
            <a:lvl5pPr marL="6413333" indent="0">
              <a:buNone/>
              <a:defRPr sz="2711"/>
            </a:lvl5pPr>
          </a:lstStyle>
          <a:p>
            <a:pPr lvl="0"/>
            <a:r>
              <a:rPr lang="en-US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19441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C744FD2-9552-4F0D-94AB-3BED17897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8747" y="666189"/>
            <a:ext cx="43614402" cy="2551242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10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42D6A9-73A0-4AE4-8C29-6CF3EEB18A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8747" y="3458059"/>
            <a:ext cx="43614402" cy="19875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584">
                <a:solidFill>
                  <a:schemeClr val="accent2"/>
                </a:solidFill>
              </a:defRPr>
            </a:lvl1pPr>
            <a:lvl2pPr marL="1603328" indent="0">
              <a:buNone/>
              <a:defRPr/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76E24D6-0FD0-48F6-9337-AE92C77FD8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8750" y="31519982"/>
            <a:ext cx="36479841" cy="4262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11"/>
            </a:lvl1pPr>
            <a:lvl2pPr marL="1603328" indent="0">
              <a:buNone/>
              <a:defRPr sz="2711"/>
            </a:lvl2pPr>
            <a:lvl3pPr marL="3206670" indent="0">
              <a:buNone/>
              <a:defRPr sz="2711"/>
            </a:lvl3pPr>
            <a:lvl4pPr marL="4809998" indent="0">
              <a:buNone/>
              <a:defRPr sz="2711"/>
            </a:lvl4pPr>
            <a:lvl5pPr marL="6413333" indent="0">
              <a:buNone/>
              <a:defRPr sz="2711"/>
            </a:lvl5pPr>
          </a:lstStyle>
          <a:p>
            <a:pPr lvl="0"/>
            <a:r>
              <a:rPr lang="en-US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7111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CF0EFA50-3386-2B22-57F0-8C2E0D6B6D9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644163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3" imgH="503" progId="TCLayout.ActiveDocument.1">
                  <p:embed/>
                </p:oleObj>
              </mc:Choice>
              <mc:Fallback>
                <p:oleObj name="think-cell Slide" r:id="rId5" imgW="503" imgH="503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CF0EFA50-3386-2B22-57F0-8C2E0D6B6D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2A48EE7-C222-4EC6-83F3-54F1DA381A3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9434" y="2"/>
            <a:ext cx="50390767" cy="2907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7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3206670" rtl="0" eaLnBrk="1" latinLnBrk="0" hangingPunct="1">
        <a:lnSpc>
          <a:spcPct val="90000"/>
        </a:lnSpc>
        <a:spcBef>
          <a:spcPct val="0"/>
        </a:spcBef>
        <a:buNone/>
        <a:defRPr sz="1170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667" indent="-801667" algn="l" defTabSz="3206670" rtl="0" eaLnBrk="1" latinLnBrk="0" hangingPunct="1">
        <a:lnSpc>
          <a:spcPct val="90000"/>
        </a:lnSpc>
        <a:spcBef>
          <a:spcPts val="3508"/>
        </a:spcBef>
        <a:buFont typeface="Arial" panose="020B0604020202020204" pitchFamily="34" charset="0"/>
        <a:buChar char="•"/>
        <a:defRPr sz="9819" kern="1200">
          <a:solidFill>
            <a:schemeClr val="tx1"/>
          </a:solidFill>
          <a:latin typeface="+mn-lt"/>
          <a:ea typeface="+mn-ea"/>
          <a:cs typeface="+mn-cs"/>
        </a:defRPr>
      </a:lvl1pPr>
      <a:lvl2pPr marL="2405003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8415" kern="1200">
          <a:solidFill>
            <a:schemeClr val="tx1"/>
          </a:solidFill>
          <a:latin typeface="+mn-lt"/>
          <a:ea typeface="+mn-ea"/>
          <a:cs typeface="+mn-cs"/>
        </a:defRPr>
      </a:lvl2pPr>
      <a:lvl3pPr marL="4008337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7016" kern="1200">
          <a:solidFill>
            <a:schemeClr val="tx1"/>
          </a:solidFill>
          <a:latin typeface="+mn-lt"/>
          <a:ea typeface="+mn-ea"/>
          <a:cs typeface="+mn-cs"/>
        </a:defRPr>
      </a:lvl3pPr>
      <a:lvl4pPr marL="5611665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4pPr>
      <a:lvl5pPr marL="7215001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5pPr>
      <a:lvl6pPr marL="8818336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6pPr>
      <a:lvl7pPr marL="10421663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7pPr>
      <a:lvl8pPr marL="12024999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8pPr>
      <a:lvl9pPr marL="13628334" indent="-801667" algn="l" defTabSz="320667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63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1pPr>
      <a:lvl2pPr marL="1603328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2pPr>
      <a:lvl3pPr marL="3206670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3pPr>
      <a:lvl4pPr marL="4809998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4pPr>
      <a:lvl5pPr marL="6413333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5pPr>
      <a:lvl6pPr marL="8016668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6pPr>
      <a:lvl7pPr marL="9620003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7pPr>
      <a:lvl8pPr marL="11223331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8pPr>
      <a:lvl9pPr marL="12826673" algn="l" defTabSz="3206670" rtl="0" eaLnBrk="1" latinLnBrk="0" hangingPunct="1">
        <a:defRPr sz="63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405" userDrawn="1">
          <p15:clr>
            <a:srgbClr val="F26B43"/>
          </p15:clr>
        </p15:guide>
        <p15:guide id="2" pos="2100" userDrawn="1">
          <p15:clr>
            <a:srgbClr val="F26B43"/>
          </p15:clr>
        </p15:guide>
        <p15:guide id="3" pos="29623" userDrawn="1">
          <p15:clr>
            <a:srgbClr val="F26B43"/>
          </p15:clr>
        </p15:guide>
        <p15:guide id="4" orient="horz" pos="184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>
            <a:extLst>
              <a:ext uri="{FF2B5EF4-FFF2-40B4-BE49-F238E27FC236}">
                <a16:creationId xmlns:a16="http://schemas.microsoft.com/office/drawing/2014/main" id="{17179CB7-30D2-9CA8-DF20-E331043B02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183312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03" imgH="503" progId="TCLayout.ActiveDocument.1">
                  <p:embed/>
                </p:oleObj>
              </mc:Choice>
              <mc:Fallback>
                <p:oleObj name="think-cell Slide" r:id="rId4" imgW="503" imgH="503" progId="TCLayout.ActiveDocument.1">
                  <p:embed/>
                  <p:pic>
                    <p:nvPicPr>
                      <p:cNvPr id="19" name="Objekt 18" hidden="1">
                        <a:extLst>
                          <a:ext uri="{FF2B5EF4-FFF2-40B4-BE49-F238E27FC236}">
                            <a16:creationId xmlns:a16="http://schemas.microsoft.com/office/drawing/2014/main" id="{17179CB7-30D2-9CA8-DF20-E331043B0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22">
            <a:extLst>
              <a:ext uri="{FF2B5EF4-FFF2-40B4-BE49-F238E27FC236}">
                <a16:creationId xmlns:a16="http://schemas.microsoft.com/office/drawing/2014/main" id="{1DA7E63B-45D5-49BD-BD79-9146B12D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372" y="384389"/>
            <a:ext cx="40693229" cy="21648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6600" dirty="0"/>
              <a:t>AFM13 in Combination with Allogeneic Natural Killer Cells (AB-101) in Relapsed or Refractory Hodgkin Lymphoma and CD30</a:t>
            </a:r>
            <a:r>
              <a:rPr lang="en-GB" sz="6600" baseline="30000" dirty="0"/>
              <a:t>+</a:t>
            </a:r>
            <a:r>
              <a:rPr lang="en-GB" sz="6600" dirty="0"/>
              <a:t> Peripheral T-Cell Lymphoma: A Phase 2 Study (LuminICE-203)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B946B0B7-F843-42BF-8F44-604E96055E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3364" y="2754521"/>
            <a:ext cx="49282159" cy="113225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200" b="1" u="sng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Alison Moskowitz</a:t>
            </a:r>
            <a:r>
              <a:rPr lang="en-US" sz="4200" b="1" u="sng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Andreas Harstrick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Michael Emig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Andre Overesch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Sheena Pinto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Paulien Ravenstijn</a:t>
            </a:r>
            <a:r>
              <a:rPr lang="en-GB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Thomas Schlüter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Jennifer Rubel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Hans Rebscher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Thorsten Graefe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John Lim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Heather Raymon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Karenza Alexis</a:t>
            </a:r>
            <a:r>
              <a:rPr lang="en-US" sz="42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sz="42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7F1A61B5-6704-45CD-B2A4-D7AF92E4AA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1331" y="31294838"/>
            <a:ext cx="27532519" cy="326836"/>
          </a:xfrm>
        </p:spPr>
        <p:txBody>
          <a:bodyPr/>
          <a:lstStyle/>
          <a:p>
            <a:r>
              <a:rPr lang="en-US" sz="2400" dirty="0">
                <a:solidFill>
                  <a:schemeClr val="accent1"/>
                </a:solidFill>
              </a:rPr>
              <a:t>The research was funded by Affimed and Artiva Biotherapeutics, and editorial assistance was provided by Meridian HealthComms Ltd, funded by Affimed.</a:t>
            </a:r>
          </a:p>
        </p:txBody>
      </p:sp>
      <p:sp>
        <p:nvSpPr>
          <p:cNvPr id="71" name="Text Placeholder 26">
            <a:extLst>
              <a:ext uri="{FF2B5EF4-FFF2-40B4-BE49-F238E27FC236}">
                <a16:creationId xmlns:a16="http://schemas.microsoft.com/office/drawing/2014/main" id="{F75A0A1A-DF28-56CD-9A71-FC872B1094C0}"/>
              </a:ext>
            </a:extLst>
          </p:cNvPr>
          <p:cNvSpPr txBox="1">
            <a:spLocks/>
          </p:cNvSpPr>
          <p:nvPr/>
        </p:nvSpPr>
        <p:spPr>
          <a:xfrm>
            <a:off x="803364" y="4303288"/>
            <a:ext cx="35413408" cy="66313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320667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584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1603328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84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08337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7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1665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15001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818336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1663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4999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8334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aseline="30000">
                <a:latin typeface="+mj-lt"/>
              </a:rPr>
              <a:t>1</a:t>
            </a:r>
            <a:r>
              <a:rPr lang="en-US" sz="3200">
                <a:latin typeface="+mj-lt"/>
              </a:rPr>
              <a:t> Memorial Sloan Kettering Cancer Center, New York, USA; </a:t>
            </a:r>
            <a:r>
              <a:rPr lang="en-US" sz="3200" baseline="30000">
                <a:latin typeface="+mj-lt"/>
              </a:rPr>
              <a:t>2</a:t>
            </a:r>
            <a:r>
              <a:rPr lang="en-US" sz="3200">
                <a:latin typeface="+mj-lt"/>
              </a:rPr>
              <a:t> Affimed GmbH, Mannheim, Germany; </a:t>
            </a:r>
            <a:r>
              <a:rPr lang="en-US" sz="3200" baseline="30000">
                <a:latin typeface="+mj-lt"/>
              </a:rPr>
              <a:t>3</a:t>
            </a:r>
            <a:r>
              <a:rPr lang="en-US" sz="3200">
                <a:latin typeface="+mj-lt"/>
              </a:rPr>
              <a:t> Affimed Inc., New York, USA; </a:t>
            </a:r>
            <a:r>
              <a:rPr lang="en-US" sz="3200" baseline="30000">
                <a:latin typeface="+mj-lt"/>
              </a:rPr>
              <a:t>4</a:t>
            </a:r>
            <a:r>
              <a:rPr lang="en-US" sz="3200">
                <a:latin typeface="+mj-lt"/>
              </a:rPr>
              <a:t> Artiva Biotherapeutics, Inc., San Diego, CA, USA</a:t>
            </a:r>
          </a:p>
          <a:p>
            <a:br>
              <a:rPr lang="en-US" sz="3200">
                <a:latin typeface="+mj-lt"/>
              </a:rPr>
            </a:br>
            <a:endParaRPr lang="en-US" sz="3200">
              <a:latin typeface="+mj-lt"/>
            </a:endParaRP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72AF93C6-3F86-813F-1780-F7E9E9EDBA0E}"/>
              </a:ext>
            </a:extLst>
          </p:cNvPr>
          <p:cNvSpPr txBox="1">
            <a:spLocks/>
          </p:cNvSpPr>
          <p:nvPr/>
        </p:nvSpPr>
        <p:spPr>
          <a:xfrm>
            <a:off x="28868915" y="31294838"/>
            <a:ext cx="20597586" cy="1060907"/>
          </a:xfrm>
          <a:prstGeom prst="rect">
            <a:avLst/>
          </a:prstGeom>
        </p:spPr>
        <p:txBody>
          <a:bodyPr/>
          <a:lstStyle>
            <a:lvl1pPr marL="0" indent="0" algn="l" defTabSz="320667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328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6670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9998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13333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818336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1663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4999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8334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>
                <a:solidFill>
                  <a:schemeClr val="accent1"/>
                </a:solidFill>
              </a:rPr>
              <a:t>Poster presented at the 65</a:t>
            </a:r>
            <a:r>
              <a:rPr lang="en-US" sz="2400" baseline="30000">
                <a:solidFill>
                  <a:schemeClr val="accent1"/>
                </a:solidFill>
              </a:rPr>
              <a:t>th</a:t>
            </a:r>
            <a:r>
              <a:rPr lang="en-US" sz="2400">
                <a:solidFill>
                  <a:schemeClr val="accent1"/>
                </a:solidFill>
              </a:rPr>
              <a:t> Annual Meeting of the American Society of Hematology (ASH). 9–12 December 2023. New Orleans, LA, USA. </a:t>
            </a:r>
          </a:p>
          <a:p>
            <a:pPr algn="r"/>
            <a:r>
              <a:rPr lang="en-US" sz="2400">
                <a:solidFill>
                  <a:schemeClr val="accent1"/>
                </a:solidFill>
              </a:rPr>
              <a:t>For further information, please contact K.Alexis@affimed.com</a:t>
            </a:r>
            <a:endParaRPr lang="en-US" sz="1200">
              <a:solidFill>
                <a:schemeClr val="accent1"/>
              </a:solidFill>
            </a:endParaRPr>
          </a:p>
        </p:txBody>
      </p:sp>
      <p:sp>
        <p:nvSpPr>
          <p:cNvPr id="60" name="Text Placeholder 1">
            <a:extLst>
              <a:ext uri="{FF2B5EF4-FFF2-40B4-BE49-F238E27FC236}">
                <a16:creationId xmlns:a16="http://schemas.microsoft.com/office/drawing/2014/main" id="{7A31EBEE-87C0-B8EB-8F9F-9EED778A13AA}"/>
              </a:ext>
            </a:extLst>
          </p:cNvPr>
          <p:cNvSpPr txBox="1">
            <a:spLocks/>
          </p:cNvSpPr>
          <p:nvPr/>
        </p:nvSpPr>
        <p:spPr>
          <a:xfrm>
            <a:off x="21809024" y="27818183"/>
            <a:ext cx="13527754" cy="33887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320667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328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6670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9998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13333" indent="0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None/>
              <a:defRPr sz="27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818336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1663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4999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8334" indent="-801667" algn="l" defTabSz="3206670" rtl="0" eaLnBrk="1" latinLnBrk="0" hangingPunct="1">
              <a:lnSpc>
                <a:spcPct val="90000"/>
              </a:lnSpc>
              <a:spcBef>
                <a:spcPts val="1754"/>
              </a:spcBef>
              <a:buFont typeface="Arial" panose="020B0604020202020204" pitchFamily="34" charset="0"/>
              <a:buChar char="•"/>
              <a:defRPr sz="6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72" name="Rechteck 23">
            <a:extLst>
              <a:ext uri="{FF2B5EF4-FFF2-40B4-BE49-F238E27FC236}">
                <a16:creationId xmlns:a16="http://schemas.microsoft.com/office/drawing/2014/main" id="{5E476304-5CE9-2654-244B-FD80BE3D7E6F}"/>
              </a:ext>
            </a:extLst>
          </p:cNvPr>
          <p:cNvSpPr/>
          <p:nvPr/>
        </p:nvSpPr>
        <p:spPr>
          <a:xfrm>
            <a:off x="14417591" y="5923223"/>
            <a:ext cx="35413408" cy="25151866"/>
          </a:xfrm>
          <a:prstGeom prst="rect">
            <a:avLst/>
          </a:prstGeom>
          <a:solidFill>
            <a:schemeClr val="bg1"/>
          </a:solidFill>
          <a:ln w="38100" cap="sq">
            <a:solidFill>
              <a:schemeClr val="accent1"/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7257" tIns="216000" rIns="226056" bIns="227257" rtlCol="0" anchor="t"/>
          <a:lstStyle/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fontAlgn="base" hangingPunct="0">
              <a:spcBef>
                <a:spcPct val="0"/>
              </a:spcBef>
              <a:spcAft>
                <a:spcPts val="1018"/>
              </a:spcAft>
              <a:buFont typeface="Arial" panose="020B0604020202020204" pitchFamily="34" charset="0"/>
              <a:buChar char="•"/>
            </a:pPr>
            <a:endParaRPr lang="en-GB" sz="3200">
              <a:solidFill>
                <a:schemeClr val="accent1"/>
              </a:solidFill>
              <a:ea typeface="Source Sans Pro" panose="020B0503030403020204" pitchFamily="34" charset="0"/>
            </a:endParaRPr>
          </a:p>
          <a:p>
            <a:pPr marL="571500" indent="-571500" defTabSz="607929" eaLnBrk="0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3600" b="1">
              <a:solidFill>
                <a:schemeClr val="accent1"/>
              </a:solidFill>
            </a:endParaRPr>
          </a:p>
          <a:p>
            <a:pPr marL="457200" indent="-457200" defTabSz="607929" eaLnBrk="0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4" name="Rechteck 181">
            <a:extLst>
              <a:ext uri="{FF2B5EF4-FFF2-40B4-BE49-F238E27FC236}">
                <a16:creationId xmlns:a16="http://schemas.microsoft.com/office/drawing/2014/main" id="{432D114D-4321-6E1A-4E5D-646B2CDD951D}"/>
              </a:ext>
            </a:extLst>
          </p:cNvPr>
          <p:cNvSpPr/>
          <p:nvPr/>
        </p:nvSpPr>
        <p:spPr>
          <a:xfrm>
            <a:off x="28318543" y="6236783"/>
            <a:ext cx="21137664" cy="12548451"/>
          </a:xfrm>
          <a:prstGeom prst="rect">
            <a:avLst/>
          </a:prstGeom>
          <a:noFill/>
          <a:ln w="38100" cap="sq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Rechteck 1332">
            <a:extLst>
              <a:ext uri="{FF2B5EF4-FFF2-40B4-BE49-F238E27FC236}">
                <a16:creationId xmlns:a16="http://schemas.microsoft.com/office/drawing/2014/main" id="{030AAA0D-49A5-8CC4-A986-420FE1AF3EB5}"/>
              </a:ext>
            </a:extLst>
          </p:cNvPr>
          <p:cNvSpPr/>
          <p:nvPr/>
        </p:nvSpPr>
        <p:spPr>
          <a:xfrm>
            <a:off x="28318542" y="6236783"/>
            <a:ext cx="21137664" cy="13666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lIns="107022" rtlCol="0" anchor="ctr"/>
          <a:lstStyle/>
          <a:p>
            <a:pPr marL="72000" algn="ctr" defTabSz="499725"/>
            <a:r>
              <a:rPr lang="en-GB" sz="4000" b="1" kern="0" dirty="0">
                <a:solidFill>
                  <a:prstClr val="white"/>
                </a:solidFill>
              </a:rPr>
              <a:t>Figure 2: Phase 2 design for acimtamig in combination with </a:t>
            </a:r>
            <a:r>
              <a:rPr lang="en-GB" sz="4000" b="1" kern="0" dirty="0">
                <a:solidFill>
                  <a:schemeClr val="bg1"/>
                </a:solidFill>
              </a:rPr>
              <a:t>AlloNK  </a:t>
            </a:r>
            <a:br>
              <a:rPr lang="en-GB" sz="4000" b="1" kern="0" dirty="0">
                <a:solidFill>
                  <a:schemeClr val="bg1"/>
                </a:solidFill>
              </a:rPr>
            </a:br>
            <a:r>
              <a:rPr lang="en-GB" sz="4000" b="1" kern="0" dirty="0">
                <a:solidFill>
                  <a:prstClr val="white"/>
                </a:solidFill>
              </a:rPr>
              <a:t>(LuminICE-203; NCT05883449)</a:t>
            </a:r>
            <a:endParaRPr lang="en-US" sz="4000" b="1" kern="0" dirty="0">
              <a:solidFill>
                <a:prstClr val="white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D373B9-66D2-2F96-6F8E-9138FCE8E3DC}"/>
              </a:ext>
            </a:extLst>
          </p:cNvPr>
          <p:cNvSpPr txBox="1"/>
          <p:nvPr/>
        </p:nvSpPr>
        <p:spPr>
          <a:xfrm>
            <a:off x="28485988" y="17071865"/>
            <a:ext cx="207239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DL1: </a:t>
            </a: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×10</a:t>
            </a:r>
            <a:r>
              <a:rPr lang="en-GB" sz="2000" baseline="30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AlloNK on Day 1, Day 8, and Day 15; DL2, 4 ×10</a:t>
            </a:r>
            <a:r>
              <a:rPr lang="en-GB" sz="2000" baseline="30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AlloNK at Day 1, 2 ×10</a:t>
            </a:r>
            <a:r>
              <a:rPr lang="en-GB" sz="2000" baseline="30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AlloNK at Day 8 and Day 15. </a:t>
            </a:r>
            <a:b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*Following the run-in observation period and after cycle 1 has completed for each subject enrolled in the four HL cohorts, two cohorts will be selected and further evaluated in the Simon two-stage design part of the study. Cohorts 3 and 4 will only start if no more than one Grade 3 or 4 treatment-related adverse event is observed in the first six patients enro</a:t>
            </a:r>
            <a:r>
              <a:rPr lang="en-GB" sz="20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led. </a:t>
            </a:r>
          </a:p>
          <a:p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Cy/Flu, cyclophosphamide and fludarabine; DL, dose level; HL, Hodgkin lymphoma; IA, interim analysis; IL-2, interleukin-2; IV, intravenously; PTCL, peripheral T-cell lymphoma; </a:t>
            </a:r>
            <a:b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TBD, to be determined.</a:t>
            </a:r>
            <a:endParaRPr lang="en-GB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0" name="Rechteck 23">
            <a:extLst>
              <a:ext uri="{FF2B5EF4-FFF2-40B4-BE49-F238E27FC236}">
                <a16:creationId xmlns:a16="http://schemas.microsoft.com/office/drawing/2014/main" id="{7CDA1A48-58D1-0343-25AE-A84E413874FC}"/>
              </a:ext>
            </a:extLst>
          </p:cNvPr>
          <p:cNvSpPr/>
          <p:nvPr/>
        </p:nvSpPr>
        <p:spPr>
          <a:xfrm>
            <a:off x="23176135" y="6861062"/>
            <a:ext cx="11149765" cy="4770366"/>
          </a:xfrm>
          <a:prstGeom prst="rect">
            <a:avLst/>
          </a:prstGeom>
          <a:noFill/>
          <a:ln w="317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7257" tIns="216000" rIns="226056" bIns="227257" rtlCol="0" anchor="t"/>
          <a:lstStyle/>
          <a:p>
            <a:pPr defTabSz="607929" eaLnBrk="0" hangingPunct="0">
              <a:spcBef>
                <a:spcPct val="0"/>
              </a:spcBef>
              <a:spcAft>
                <a:spcPts val="600"/>
              </a:spcAft>
            </a:pPr>
            <a:endParaRPr lang="de-DE" sz="3200" b="1">
              <a:solidFill>
                <a:schemeClr val="accent1"/>
              </a:solidFill>
            </a:endParaRPr>
          </a:p>
          <a:p>
            <a:pPr marL="457200" indent="-457200" defTabSz="607929" eaLnBrk="0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39" name="Rechteck 380">
            <a:extLst>
              <a:ext uri="{FF2B5EF4-FFF2-40B4-BE49-F238E27FC236}">
                <a16:creationId xmlns:a16="http://schemas.microsoft.com/office/drawing/2014/main" id="{C3721165-29DE-0811-19A1-5DD9D46DD57E}"/>
              </a:ext>
            </a:extLst>
          </p:cNvPr>
          <p:cNvSpPr/>
          <p:nvPr/>
        </p:nvSpPr>
        <p:spPr>
          <a:xfrm>
            <a:off x="28318543" y="29791412"/>
            <a:ext cx="21137663" cy="1067695"/>
          </a:xfrm>
          <a:prstGeom prst="rect">
            <a:avLst/>
          </a:prstGeom>
          <a:solidFill>
            <a:schemeClr val="bg1"/>
          </a:solidFill>
          <a:ln w="38100" cap="sq">
            <a:solidFill>
              <a:schemeClr val="accent1"/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95212" tIns="30343" rIns="141669" bIns="30343" numCol="1" rtlCol="0" anchor="ctr"/>
          <a:lstStyle/>
          <a:p>
            <a:pPr algn="just" defTabSz="378991" eaLnBrk="0" hangingPunct="0"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1"/>
                </a:solidFill>
              </a:rPr>
              <a:t>REFERENCES</a:t>
            </a:r>
          </a:p>
          <a:p>
            <a:pPr algn="just" defTabSz="378991" eaLnBrk="0" hangingPunct="0">
              <a:spcBef>
                <a:spcPct val="0"/>
              </a:spcBef>
            </a:pPr>
            <a:r>
              <a:rPr lang="en-US" sz="2000" dirty="0">
                <a:solidFill>
                  <a:schemeClr val="accent1"/>
                </a:solidFill>
              </a:rPr>
              <a:t>1. </a:t>
            </a:r>
            <a:r>
              <a:rPr lang="en-US" sz="2000" dirty="0" err="1">
                <a:solidFill>
                  <a:schemeClr val="accent1"/>
                </a:solidFill>
              </a:rPr>
              <a:t>Sasse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i="1" dirty="0">
                <a:solidFill>
                  <a:schemeClr val="accent1"/>
                </a:solidFill>
              </a:rPr>
              <a:t>et al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  <a:r>
              <a:rPr lang="en-US" sz="2000" i="1" dirty="0">
                <a:solidFill>
                  <a:schemeClr val="accent1"/>
                </a:solidFill>
              </a:rPr>
              <a:t>Blood</a:t>
            </a:r>
            <a:r>
              <a:rPr lang="en-US" sz="2000" dirty="0">
                <a:solidFill>
                  <a:schemeClr val="accent1"/>
                </a:solidFill>
              </a:rPr>
              <a:t> 2020;136(1):31–32; 2. Kim </a:t>
            </a:r>
            <a:r>
              <a:rPr lang="en-US" sz="2000" i="1" dirty="0">
                <a:solidFill>
                  <a:schemeClr val="accent1"/>
                </a:solidFill>
              </a:rPr>
              <a:t>et al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  <a:r>
              <a:rPr lang="en-US" sz="2000" i="1" dirty="0">
                <a:solidFill>
                  <a:schemeClr val="accent1"/>
                </a:solidFill>
              </a:rPr>
              <a:t>Cancer Res </a:t>
            </a:r>
            <a:r>
              <a:rPr lang="en-US" sz="2000" dirty="0">
                <a:solidFill>
                  <a:schemeClr val="accent1"/>
                </a:solidFill>
              </a:rPr>
              <a:t>2023;83(8):CT024; 3. Nieto </a:t>
            </a:r>
            <a:r>
              <a:rPr lang="en-US" sz="2000" i="1" dirty="0">
                <a:solidFill>
                  <a:schemeClr val="accent1"/>
                </a:solidFill>
              </a:rPr>
              <a:t>et al</a:t>
            </a:r>
            <a:r>
              <a:rPr lang="en-US" sz="2000" dirty="0">
                <a:solidFill>
                  <a:schemeClr val="accent1"/>
                </a:solidFill>
              </a:rPr>
              <a:t>. Oral presentation presented at the </a:t>
            </a:r>
            <a:r>
              <a:rPr lang="en-US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 Society of Hematology Annual Meeting 2022</a:t>
            </a:r>
            <a:r>
              <a:rPr lang="en-US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4. </a:t>
            </a:r>
            <a:r>
              <a:rPr lang="en-US" sz="2000" dirty="0" err="1">
                <a:solidFill>
                  <a:schemeClr val="accent1"/>
                </a:solidFill>
              </a:rPr>
              <a:t>Khanal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i="1" dirty="0">
                <a:solidFill>
                  <a:schemeClr val="accent1"/>
                </a:solidFill>
              </a:rPr>
              <a:t>et al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  <a:r>
              <a:rPr lang="en-US" sz="2000" i="1" dirty="0">
                <a:solidFill>
                  <a:schemeClr val="accent1"/>
                </a:solidFill>
              </a:rPr>
              <a:t>J Clin Oncol </a:t>
            </a:r>
            <a:r>
              <a:rPr lang="en-US" sz="2000" dirty="0">
                <a:solidFill>
                  <a:schemeClr val="accent1"/>
                </a:solidFill>
              </a:rPr>
              <a:t>2023;41(16):7529; 5. Pahl </a:t>
            </a:r>
            <a:r>
              <a:rPr lang="en-US" sz="2000" i="1" dirty="0">
                <a:solidFill>
                  <a:schemeClr val="accent1"/>
                </a:solidFill>
              </a:rPr>
              <a:t>et al. </a:t>
            </a:r>
            <a:r>
              <a:rPr lang="en-GB" sz="2000" dirty="0" err="1">
                <a:solidFill>
                  <a:schemeClr val="accent1"/>
                </a:solidFill>
              </a:rPr>
              <a:t>Hematol</a:t>
            </a:r>
            <a:r>
              <a:rPr lang="en-GB" sz="2000" dirty="0">
                <a:solidFill>
                  <a:schemeClr val="accent1"/>
                </a:solidFill>
              </a:rPr>
              <a:t> Oncol 2023;41(Issue S2):559–60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23" name="Rechteck 23">
            <a:extLst>
              <a:ext uri="{FF2B5EF4-FFF2-40B4-BE49-F238E27FC236}">
                <a16:creationId xmlns:a16="http://schemas.microsoft.com/office/drawing/2014/main" id="{D6C90955-9B8F-5127-AF5D-E55DB0BE0BDD}"/>
              </a:ext>
            </a:extLst>
          </p:cNvPr>
          <p:cNvSpPr/>
          <p:nvPr/>
        </p:nvSpPr>
        <p:spPr>
          <a:xfrm>
            <a:off x="14529670" y="6021051"/>
            <a:ext cx="13406146" cy="25057877"/>
          </a:xfrm>
          <a:prstGeom prst="rect">
            <a:avLst/>
          </a:prstGeom>
          <a:noFill/>
          <a:ln w="381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3200" tIns="133200" rIns="158393" bIns="159235" rtlCol="0" anchor="t"/>
          <a:lstStyle/>
          <a:p>
            <a:pPr defTabSz="607929" eaLnBrk="0" hangingPunct="0">
              <a:spcBef>
                <a:spcPct val="0"/>
              </a:spcBef>
              <a:spcAft>
                <a:spcPts val="1200"/>
              </a:spcAft>
            </a:pPr>
            <a:r>
              <a:rPr lang="en-GB" sz="4000" b="1" dirty="0">
                <a:solidFill>
                  <a:schemeClr val="accent2"/>
                </a:solidFill>
              </a:rPr>
              <a:t>STUDY DESIGN AND METHODS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This Phase 2, open-label, multi-</a:t>
            </a:r>
            <a:r>
              <a:rPr lang="en-GB" sz="3200" dirty="0" err="1">
                <a:solidFill>
                  <a:schemeClr val="accent1"/>
                </a:solidFill>
              </a:rPr>
              <a:t>center</a:t>
            </a:r>
            <a:r>
              <a:rPr lang="en-GB" sz="3200" dirty="0">
                <a:solidFill>
                  <a:schemeClr val="accent1"/>
                </a:solidFill>
              </a:rPr>
              <a:t>, multi-cohort study, with a safety run-in phase followed by an expansion phase, of acimtamig in combination with AlloNK was opened for recruitment in October 2023 (NCT05883449).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Clr>
                <a:srgbClr val="063B4E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63B4E"/>
                </a:solidFill>
              </a:rPr>
              <a:t>The</a:t>
            </a:r>
            <a:r>
              <a:rPr lang="en-GB" sz="3200" b="1" dirty="0">
                <a:solidFill>
                  <a:schemeClr val="accent4"/>
                </a:solidFill>
              </a:rPr>
              <a:t> primary objective </a:t>
            </a:r>
            <a:r>
              <a:rPr lang="en-GB" sz="3200" dirty="0">
                <a:solidFill>
                  <a:schemeClr val="accent1"/>
                </a:solidFill>
              </a:rPr>
              <a:t>is to determine the ORR (complete and partial responses) assessed by Independent Radiology Committee (IRC) based on positron emission tomography–computed tomography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(PET-CT) per Lugano classification.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Clr>
                <a:srgbClr val="063B4E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4"/>
                </a:solidFill>
              </a:rPr>
              <a:t>Secondary objectives </a:t>
            </a:r>
            <a:r>
              <a:rPr lang="en-GB" sz="3200" dirty="0">
                <a:solidFill>
                  <a:schemeClr val="accent1"/>
                </a:solidFill>
              </a:rPr>
              <a:t>include safety, tolerability, immunogenicity, complete response rate, duration of response and progression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free survival.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Key inclusion and exclusion criteria are shown in </a:t>
            </a:r>
            <a:r>
              <a:rPr lang="en-GB" sz="3200" b="1" dirty="0">
                <a:solidFill>
                  <a:schemeClr val="accent1"/>
                </a:solidFill>
              </a:rPr>
              <a:t>Table 1.</a:t>
            </a:r>
          </a:p>
        </p:txBody>
      </p:sp>
      <p:sp>
        <p:nvSpPr>
          <p:cNvPr id="125" name="Text Placeholder 6">
            <a:extLst>
              <a:ext uri="{FF2B5EF4-FFF2-40B4-BE49-F238E27FC236}">
                <a16:creationId xmlns:a16="http://schemas.microsoft.com/office/drawing/2014/main" id="{8FF17619-3312-FC1D-3077-73FF63DFA9F2}"/>
              </a:ext>
            </a:extLst>
          </p:cNvPr>
          <p:cNvSpPr txBox="1">
            <a:spLocks/>
          </p:cNvSpPr>
          <p:nvPr/>
        </p:nvSpPr>
        <p:spPr>
          <a:xfrm>
            <a:off x="738051" y="21606421"/>
            <a:ext cx="13412873" cy="3183183"/>
          </a:xfrm>
          <a:prstGeom prst="rect">
            <a:avLst/>
          </a:prstGeom>
          <a:solidFill>
            <a:srgbClr val="063B4E"/>
          </a:solidFill>
          <a:ln w="38100" cap="sq">
            <a:solidFill>
              <a:schemeClr val="tx1"/>
            </a:solidFill>
            <a:miter lim="800000"/>
          </a:ln>
          <a:effectLst/>
        </p:spPr>
        <p:txBody>
          <a:bodyPr lIns="226800" tIns="226800" rIns="226800" bIns="226800" numCol="1" spcCol="360000" anchor="ctr"/>
          <a:lstStyle>
            <a:defPPr>
              <a:defRPr lang="en-US"/>
            </a:defPPr>
            <a:lvl1pPr indent="0" defTabSz="489204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 sz="3200" b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  <a:cs typeface="Open Sans" panose="020B0606030504020204" pitchFamily="34" charset="0"/>
              </a:defRPr>
            </a:lvl1pPr>
            <a:lvl2pPr marL="685817" indent="-263776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662" b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defRPr>
            </a:lvl2pPr>
            <a:lvl3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662" b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defRPr>
            </a:lvl3pPr>
            <a:lvl4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292" b="1">
                <a:solidFill>
                  <a:srgbClr val="0070C0"/>
                </a:solidFill>
              </a:defRPr>
            </a:lvl4pPr>
            <a:lvl5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108" b="1">
                <a:solidFill>
                  <a:srgbClr val="0070C0"/>
                </a:solidFill>
              </a:defRPr>
            </a:lvl5pPr>
            <a:lvl6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6pPr>
            <a:lvl7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7pPr>
            <a:lvl8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8pPr>
            <a:lvl9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9pPr>
          </a:lstStyle>
          <a:p>
            <a:pPr marL="72000" defTabSz="335558" eaLnBrk="1" fontAlgn="auto" hangingPunct="1">
              <a:spcBef>
                <a:spcPts val="0"/>
              </a:spcBef>
              <a:spcAft>
                <a:spcPts val="1200"/>
              </a:spcAft>
              <a:buClrTx/>
            </a:pPr>
            <a:r>
              <a:rPr lang="en-GB" sz="4000" b="1" dirty="0">
                <a:latin typeface="+mn-lt"/>
                <a:ea typeface="+mn-ea"/>
                <a:cs typeface="+mn-cs"/>
              </a:rPr>
              <a:t>OBJECTIVE</a:t>
            </a:r>
          </a:p>
          <a:p>
            <a:pPr marL="72000" defTabSz="335558" eaLnBrk="1" fontAlgn="auto" hangingPunct="1">
              <a:spcBef>
                <a:spcPts val="0"/>
              </a:spcBef>
              <a:spcAft>
                <a:spcPts val="301"/>
              </a:spcAft>
              <a:buClrTx/>
            </a:pPr>
            <a:r>
              <a:rPr lang="en-GB" sz="4000" b="1" dirty="0">
                <a:latin typeface="+mn-lt"/>
                <a:ea typeface="+mn-ea"/>
                <a:cs typeface="+mn-cs"/>
              </a:rPr>
              <a:t>To evaluate the safety and efficacy of acimtamig in combination with AlloNK in patients with R/R classical HL and CD30</a:t>
            </a:r>
            <a:r>
              <a:rPr lang="en-GB" sz="4000" b="1" baseline="30000" dirty="0">
                <a:latin typeface="+mn-lt"/>
                <a:ea typeface="+mn-ea"/>
                <a:cs typeface="+mn-cs"/>
              </a:rPr>
              <a:t>+</a:t>
            </a:r>
            <a:r>
              <a:rPr lang="en-GB" sz="4000" b="1" dirty="0">
                <a:latin typeface="+mn-lt"/>
                <a:ea typeface="+mn-ea"/>
                <a:cs typeface="+mn-cs"/>
              </a:rPr>
              <a:t> PTCL</a:t>
            </a:r>
            <a:endParaRPr lang="de-DE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263" name="Text Placeholder 6">
            <a:extLst>
              <a:ext uri="{FF2B5EF4-FFF2-40B4-BE49-F238E27FC236}">
                <a16:creationId xmlns:a16="http://schemas.microsoft.com/office/drawing/2014/main" id="{D0939B81-131F-33FF-54A3-10FFFFE31604}"/>
              </a:ext>
            </a:extLst>
          </p:cNvPr>
          <p:cNvSpPr txBox="1">
            <a:spLocks/>
          </p:cNvSpPr>
          <p:nvPr/>
        </p:nvSpPr>
        <p:spPr>
          <a:xfrm>
            <a:off x="28320145" y="27093876"/>
            <a:ext cx="21137664" cy="2392744"/>
          </a:xfrm>
          <a:prstGeom prst="rect">
            <a:avLst/>
          </a:prstGeom>
          <a:solidFill>
            <a:srgbClr val="063B4E"/>
          </a:solidFill>
          <a:ln w="38100" cap="sq">
            <a:solidFill>
              <a:srgbClr val="063B4E"/>
            </a:solidFill>
            <a:miter lim="800000"/>
          </a:ln>
          <a:effectLst/>
        </p:spPr>
        <p:txBody>
          <a:bodyPr lIns="227257" tIns="227257" rIns="180000" bIns="227257" numCol="1" spcCol="360000" anchor="ctr"/>
          <a:lstStyle>
            <a:defPPr>
              <a:defRPr lang="en-US"/>
            </a:defPPr>
            <a:lvl1pPr indent="0" defTabSz="489204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 sz="3200" b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  <a:cs typeface="Open Sans" panose="020B0606030504020204" pitchFamily="34" charset="0"/>
              </a:defRPr>
            </a:lvl1pPr>
            <a:lvl2pPr marL="685817" indent="-263776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662" b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defRPr>
            </a:lvl2pPr>
            <a:lvl3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662" b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defRPr>
            </a:lvl3pPr>
            <a:lvl4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292" b="1">
                <a:solidFill>
                  <a:srgbClr val="0070C0"/>
                </a:solidFill>
              </a:defRPr>
            </a:lvl4pPr>
            <a:lvl5pPr marL="1055103" indent="-211021" fontAlgn="base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1108" b="1">
                <a:solidFill>
                  <a:srgbClr val="0070C0"/>
                </a:solidFill>
              </a:defRPr>
            </a:lvl5pPr>
            <a:lvl6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6pPr>
            <a:lvl7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7pPr>
            <a:lvl8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8pPr>
            <a:lvl9pPr marL="1055103" indent="-211021" defTabSz="844083">
              <a:spcBef>
                <a:spcPct val="20000"/>
              </a:spcBef>
              <a:buFont typeface="Arial" pitchFamily="34" charset="0"/>
              <a:buChar char="•"/>
              <a:defRPr sz="1846"/>
            </a:lvl9pPr>
          </a:lstStyle>
          <a:p>
            <a:pPr marL="72000" algn="ctr" defTabSz="568158" eaLnBrk="1" fontAlgn="auto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de-DE" sz="4000" b="1" dirty="0">
                <a:latin typeface="+mn-lt"/>
                <a:ea typeface="+mn-ea"/>
                <a:cs typeface="+mn-cs"/>
              </a:rPr>
              <a:t>The LuminICE-203 study will establish whether the combination of acimtamig and AlloNK leads to improved response rates for patients with CD30</a:t>
            </a:r>
            <a:r>
              <a:rPr lang="de-DE" sz="4000" b="1" baseline="30000" dirty="0">
                <a:latin typeface="+mn-lt"/>
                <a:ea typeface="+mn-ea"/>
                <a:cs typeface="+mn-cs"/>
              </a:rPr>
              <a:t>+</a:t>
            </a:r>
            <a:r>
              <a:rPr lang="de-DE" sz="4000" b="1" dirty="0">
                <a:latin typeface="+mn-lt"/>
                <a:ea typeface="+mn-ea"/>
                <a:cs typeface="+mn-cs"/>
              </a:rPr>
              <a:t> lymphomas </a:t>
            </a:r>
            <a:br>
              <a:rPr lang="de-DE" sz="4000" b="1" dirty="0">
                <a:latin typeface="+mn-lt"/>
                <a:ea typeface="+mn-ea"/>
                <a:cs typeface="+mn-cs"/>
              </a:rPr>
            </a:br>
            <a:r>
              <a:rPr lang="de-DE" sz="4000" b="1" dirty="0">
                <a:latin typeface="+mn-lt"/>
                <a:ea typeface="+mn-ea"/>
                <a:cs typeface="+mn-cs"/>
              </a:rPr>
              <a:t>where treatment options are currently limited.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62F257B4-00DA-CB86-9752-54BD5B723757}"/>
              </a:ext>
            </a:extLst>
          </p:cNvPr>
          <p:cNvSpPr/>
          <p:nvPr/>
        </p:nvSpPr>
        <p:spPr>
          <a:xfrm>
            <a:off x="28577696" y="12344587"/>
            <a:ext cx="3754042" cy="970491"/>
          </a:xfrm>
          <a:prstGeom prst="rect">
            <a:avLst/>
          </a:prstGeom>
          <a:solidFill>
            <a:srgbClr val="083D58">
              <a:alpha val="30000"/>
            </a:srgb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9B1C2619-E5A6-B9F6-EF6F-E70006EC18D0}"/>
              </a:ext>
            </a:extLst>
          </p:cNvPr>
          <p:cNvSpPr/>
          <p:nvPr/>
        </p:nvSpPr>
        <p:spPr>
          <a:xfrm>
            <a:off x="28577696" y="8328891"/>
            <a:ext cx="3754042" cy="3850206"/>
          </a:xfrm>
          <a:prstGeom prst="rect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0F65C7EB-0AE3-6F59-97BB-17477671A15C}"/>
              </a:ext>
            </a:extLst>
          </p:cNvPr>
          <p:cNvSpPr/>
          <p:nvPr/>
        </p:nvSpPr>
        <p:spPr>
          <a:xfrm>
            <a:off x="32335389" y="8328894"/>
            <a:ext cx="6068477" cy="962551"/>
          </a:xfrm>
          <a:prstGeom prst="rect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80043A7B-BB34-88FD-1D0E-FC07BCAF236A}"/>
              </a:ext>
            </a:extLst>
          </p:cNvPr>
          <p:cNvSpPr/>
          <p:nvPr/>
        </p:nvSpPr>
        <p:spPr>
          <a:xfrm>
            <a:off x="32335389" y="9291446"/>
            <a:ext cx="6068477" cy="962551"/>
          </a:xfrm>
          <a:prstGeom prst="rect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607D9CB-341E-30EC-D6E1-720EBC6EF630}"/>
              </a:ext>
            </a:extLst>
          </p:cNvPr>
          <p:cNvSpPr/>
          <p:nvPr/>
        </p:nvSpPr>
        <p:spPr>
          <a:xfrm>
            <a:off x="32335389" y="10253997"/>
            <a:ext cx="6068477" cy="962551"/>
          </a:xfrm>
          <a:prstGeom prst="rect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C12702B-9758-F1B8-BB87-B90F17A58464}"/>
              </a:ext>
            </a:extLst>
          </p:cNvPr>
          <p:cNvSpPr/>
          <p:nvPr/>
        </p:nvSpPr>
        <p:spPr>
          <a:xfrm>
            <a:off x="32335389" y="11216548"/>
            <a:ext cx="6068477" cy="962551"/>
          </a:xfrm>
          <a:prstGeom prst="rect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25580975-EB74-ED45-2DE6-3659D12E1623}"/>
              </a:ext>
            </a:extLst>
          </p:cNvPr>
          <p:cNvSpPr/>
          <p:nvPr/>
        </p:nvSpPr>
        <p:spPr>
          <a:xfrm rot="5400000">
            <a:off x="39119856" y="7612904"/>
            <a:ext cx="3850206" cy="5282189"/>
          </a:xfrm>
          <a:prstGeom prst="triangle">
            <a:avLst/>
          </a:prstGeom>
          <a:solidFill>
            <a:srgbClr val="DC1275">
              <a:alpha val="10000"/>
            </a:srgbClr>
          </a:solidFill>
          <a:ln w="6350" cap="flat" cmpd="sng" algn="ctr">
            <a:solidFill>
              <a:sysClr val="window" lastClr="FFFFFF">
                <a:lumMod val="65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3D38B28-310E-AC4C-D279-1AB76B59D923}"/>
              </a:ext>
            </a:extLst>
          </p:cNvPr>
          <p:cNvSpPr/>
          <p:nvPr/>
        </p:nvSpPr>
        <p:spPr>
          <a:xfrm>
            <a:off x="41011947" y="9291446"/>
            <a:ext cx="8197968" cy="962551"/>
          </a:xfrm>
          <a:prstGeom prst="rect">
            <a:avLst/>
          </a:prstGeom>
          <a:solidFill>
            <a:srgbClr val="EEECE1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32955EAD-5B26-DFC9-94D1-07849E7F9AFB}"/>
              </a:ext>
            </a:extLst>
          </p:cNvPr>
          <p:cNvSpPr/>
          <p:nvPr/>
        </p:nvSpPr>
        <p:spPr>
          <a:xfrm>
            <a:off x="41011947" y="10253997"/>
            <a:ext cx="8197968" cy="962551"/>
          </a:xfrm>
          <a:prstGeom prst="rect">
            <a:avLst/>
          </a:prstGeom>
          <a:solidFill>
            <a:srgbClr val="EEECE1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F5435F7-7B15-8888-C04B-D8B4E257925E}"/>
              </a:ext>
            </a:extLst>
          </p:cNvPr>
          <p:cNvSpPr txBox="1"/>
          <p:nvPr/>
        </p:nvSpPr>
        <p:spPr>
          <a:xfrm>
            <a:off x="29625814" y="8320274"/>
            <a:ext cx="2705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1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</a:b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DL1 </a:t>
            </a:r>
            <a:r>
              <a:rPr lang="en-GB" kern="0" dirty="0" err="1">
                <a:solidFill>
                  <a:prstClr val="black"/>
                </a:solidFill>
                <a:cs typeface="Calibri" panose="020F0502020204030204" pitchFamily="34" charset="0"/>
              </a:rPr>
              <a:t>Allo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NK 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+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200 mg acimtamig 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634D01E6-FFAD-CDEA-9523-5A014BB6EE72}"/>
              </a:ext>
            </a:extLst>
          </p:cNvPr>
          <p:cNvSpPr txBox="1"/>
          <p:nvPr/>
        </p:nvSpPr>
        <p:spPr>
          <a:xfrm>
            <a:off x="38359676" y="9522718"/>
            <a:ext cx="1870746" cy="1015663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selection for </a:t>
            </a:r>
            <a:b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Stage 1*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78426117-9DC8-D2A7-8FFA-64A30EE271AD}"/>
              </a:ext>
            </a:extLst>
          </p:cNvPr>
          <p:cNvSpPr txBox="1"/>
          <p:nvPr/>
        </p:nvSpPr>
        <p:spPr>
          <a:xfrm>
            <a:off x="29625814" y="9263323"/>
            <a:ext cx="2705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2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DL1 </a:t>
            </a:r>
            <a:r>
              <a:rPr lang="en-GB" kern="0" dirty="0" err="1">
                <a:solidFill>
                  <a:prstClr val="black"/>
                </a:solidFill>
                <a:cs typeface="Calibri" panose="020F0502020204030204" pitchFamily="34" charset="0"/>
              </a:rPr>
              <a:t>Allo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NK + </a:t>
            </a:r>
            <a:b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</a:b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300 mg acimtamig 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C3787F2-5710-B09E-5A76-088C7C4B6BA7}"/>
              </a:ext>
            </a:extLst>
          </p:cNvPr>
          <p:cNvSpPr txBox="1"/>
          <p:nvPr/>
        </p:nvSpPr>
        <p:spPr>
          <a:xfrm>
            <a:off x="29625814" y="10222108"/>
            <a:ext cx="2705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DL2 </a:t>
            </a:r>
            <a:r>
              <a:rPr lang="en-GB" kern="0" dirty="0" err="1">
                <a:solidFill>
                  <a:prstClr val="black"/>
                </a:solidFill>
                <a:cs typeface="Calibri" panose="020F0502020204030204" pitchFamily="34" charset="0"/>
              </a:rPr>
              <a:t>Allo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NK +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200 mg acimtamig 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A3FDB4CC-FF56-6406-ACD5-ABF1AC5F4585}"/>
              </a:ext>
            </a:extLst>
          </p:cNvPr>
          <p:cNvSpPr txBox="1"/>
          <p:nvPr/>
        </p:nvSpPr>
        <p:spPr>
          <a:xfrm>
            <a:off x="29625814" y="11165169"/>
            <a:ext cx="2705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4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DL2 </a:t>
            </a:r>
            <a:r>
              <a:rPr lang="en-GB" kern="0" dirty="0" err="1">
                <a:solidFill>
                  <a:prstClr val="black"/>
                </a:solidFill>
                <a:cs typeface="Calibri" panose="020F0502020204030204" pitchFamily="34" charset="0"/>
              </a:rPr>
              <a:t>Allo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NK +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300 mg acimtamig  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E6956C9-8C77-4B47-A31A-EEE489247CD9}"/>
              </a:ext>
            </a:extLst>
          </p:cNvPr>
          <p:cNvSpPr/>
          <p:nvPr/>
        </p:nvSpPr>
        <p:spPr>
          <a:xfrm rot="16200000">
            <a:off x="39652793" y="9857387"/>
            <a:ext cx="1925102" cy="793217"/>
          </a:xfrm>
          <a:prstGeom prst="rect">
            <a:avLst/>
          </a:prstGeom>
          <a:gradFill flip="none" rotWithShape="1">
            <a:gsLst>
              <a:gs pos="0">
                <a:srgbClr val="F3814B"/>
              </a:gs>
              <a:gs pos="50000">
                <a:srgbClr val="F3814B">
                  <a:shade val="67500"/>
                  <a:satMod val="115000"/>
                </a:srgbClr>
              </a:gs>
              <a:gs pos="100000">
                <a:srgbClr val="F89D2F"/>
              </a:gs>
            </a:gsLst>
            <a:lin ang="0" scaled="1"/>
            <a:tileRect/>
          </a:gra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1:1 randomization</a:t>
            </a:r>
          </a:p>
        </p:txBody>
      </p:sp>
      <p:sp>
        <p:nvSpPr>
          <p:cNvPr id="288" name="Rectangle: Rounded Corners 287">
            <a:extLst>
              <a:ext uri="{FF2B5EF4-FFF2-40B4-BE49-F238E27FC236}">
                <a16:creationId xmlns:a16="http://schemas.microsoft.com/office/drawing/2014/main" id="{371DC693-8AA1-E68F-011C-A473C0C55A5B}"/>
              </a:ext>
            </a:extLst>
          </p:cNvPr>
          <p:cNvSpPr/>
          <p:nvPr/>
        </p:nvSpPr>
        <p:spPr>
          <a:xfrm>
            <a:off x="41109638" y="9352614"/>
            <a:ext cx="2307940" cy="847252"/>
          </a:xfrm>
          <a:prstGeom prst="roundRect">
            <a:avLst/>
          </a:prstGeom>
          <a:gradFill>
            <a:gsLst>
              <a:gs pos="5000">
                <a:srgbClr val="054852"/>
              </a:gs>
              <a:gs pos="99000">
                <a:srgbClr val="076A78"/>
              </a:gs>
            </a:gsLst>
            <a:lin ang="0" scaled="1"/>
          </a:gra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Stage 1</a:t>
            </a:r>
            <a:b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N=13</a:t>
            </a:r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B651DFBA-2AF5-8A34-C3C6-967A4EA6CA2B}"/>
              </a:ext>
            </a:extLst>
          </p:cNvPr>
          <p:cNvSpPr/>
          <p:nvPr/>
        </p:nvSpPr>
        <p:spPr>
          <a:xfrm>
            <a:off x="41114461" y="10332548"/>
            <a:ext cx="2307940" cy="847252"/>
          </a:xfrm>
          <a:prstGeom prst="roundRect">
            <a:avLst/>
          </a:prstGeom>
          <a:gradFill>
            <a:gsLst>
              <a:gs pos="5000">
                <a:srgbClr val="054852"/>
              </a:gs>
              <a:gs pos="100000">
                <a:srgbClr val="076A78"/>
              </a:gs>
            </a:gsLst>
            <a:lin ang="0" scaled="1"/>
          </a:gra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Stage 1</a:t>
            </a:r>
            <a:b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N=13</a:t>
            </a:r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C6DD8231-79B3-E856-C3D1-5E6809BF6223}"/>
              </a:ext>
            </a:extLst>
          </p:cNvPr>
          <p:cNvSpPr/>
          <p:nvPr/>
        </p:nvSpPr>
        <p:spPr>
          <a:xfrm>
            <a:off x="44483982" y="9352614"/>
            <a:ext cx="4636150" cy="847252"/>
          </a:xfrm>
          <a:prstGeom prst="roundRect">
            <a:avLst/>
          </a:prstGeom>
          <a:gradFill>
            <a:gsLst>
              <a:gs pos="5000">
                <a:srgbClr val="054852"/>
              </a:gs>
              <a:gs pos="100000">
                <a:srgbClr val="076A78"/>
              </a:gs>
            </a:gsLst>
            <a:lin ang="0" scaled="1"/>
          </a:gra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Stage 2</a:t>
            </a:r>
            <a:b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N=~42</a:t>
            </a:r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23877AEA-3C42-1FEB-93EF-0957200078C4}"/>
              </a:ext>
            </a:extLst>
          </p:cNvPr>
          <p:cNvSpPr/>
          <p:nvPr/>
        </p:nvSpPr>
        <p:spPr>
          <a:xfrm>
            <a:off x="44522663" y="10332548"/>
            <a:ext cx="4597469" cy="847252"/>
          </a:xfrm>
          <a:prstGeom prst="roundRect">
            <a:avLst/>
          </a:prstGeom>
          <a:gradFill>
            <a:gsLst>
              <a:gs pos="5000">
                <a:srgbClr val="054852"/>
              </a:gs>
              <a:gs pos="100000">
                <a:srgbClr val="076A78"/>
              </a:gs>
            </a:gsLst>
            <a:lin ang="0" scaled="1"/>
          </a:gra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Stage 2</a:t>
            </a:r>
            <a:b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N=~42</a:t>
            </a: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047F64D1-505F-CDDE-FE8A-B55CEC80343A}"/>
              </a:ext>
            </a:extLst>
          </p:cNvPr>
          <p:cNvSpPr/>
          <p:nvPr/>
        </p:nvSpPr>
        <p:spPr>
          <a:xfrm>
            <a:off x="43630754" y="9391161"/>
            <a:ext cx="664164" cy="1725661"/>
          </a:xfrm>
          <a:prstGeom prst="rect">
            <a:avLst/>
          </a:prstGeom>
          <a:solidFill>
            <a:srgbClr val="054852">
              <a:lumMod val="75000"/>
              <a:lumOff val="25000"/>
            </a:srgb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IA</a:t>
            </a: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A575B785-D106-8507-BD06-BB3D67063F52}"/>
              </a:ext>
            </a:extLst>
          </p:cNvPr>
          <p:cNvSpPr/>
          <p:nvPr/>
        </p:nvSpPr>
        <p:spPr>
          <a:xfrm>
            <a:off x="38403862" y="12352527"/>
            <a:ext cx="10806053" cy="962551"/>
          </a:xfrm>
          <a:prstGeom prst="rect">
            <a:avLst/>
          </a:prstGeom>
          <a:solidFill>
            <a:srgbClr val="083D58">
              <a:alpha val="30000"/>
            </a:srgb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AFF53B5-9990-0B27-F022-F4CAFD762643}"/>
              </a:ext>
            </a:extLst>
          </p:cNvPr>
          <p:cNvSpPr txBox="1"/>
          <p:nvPr/>
        </p:nvSpPr>
        <p:spPr>
          <a:xfrm>
            <a:off x="29550911" y="12505327"/>
            <a:ext cx="27059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Cohort 5</a:t>
            </a: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TBD</a:t>
            </a:r>
          </a:p>
        </p:txBody>
      </p: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E91955EE-0783-9430-E210-87343F24D22B}"/>
              </a:ext>
            </a:extLst>
          </p:cNvPr>
          <p:cNvSpPr/>
          <p:nvPr/>
        </p:nvSpPr>
        <p:spPr>
          <a:xfrm>
            <a:off x="38497330" y="12412280"/>
            <a:ext cx="10622805" cy="847252"/>
          </a:xfrm>
          <a:prstGeom prst="roundRect">
            <a:avLst/>
          </a:prstGeom>
          <a:gradFill>
            <a:gsLst>
              <a:gs pos="43000">
                <a:srgbClr val="083D58"/>
              </a:gs>
              <a:gs pos="100000">
                <a:srgbClr val="B4C4CD"/>
              </a:gs>
            </a:gsLst>
            <a:lin ang="0" scaled="1"/>
          </a:gradFill>
          <a:ln w="6350" cap="flat" cmpd="sng" algn="ctr">
            <a:solidFill>
              <a:srgbClr val="054852">
                <a:shade val="1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Exploratory</a:t>
            </a:r>
            <a:b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</a:b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N=20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2D14AEB3-B79F-B83F-8A53-326AD412BFAD}"/>
              </a:ext>
            </a:extLst>
          </p:cNvPr>
          <p:cNvGrpSpPr/>
          <p:nvPr/>
        </p:nvGrpSpPr>
        <p:grpSpPr>
          <a:xfrm>
            <a:off x="28898891" y="14909477"/>
            <a:ext cx="19989829" cy="1873527"/>
            <a:chOff x="1151773" y="3702481"/>
            <a:chExt cx="11169774" cy="1297774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827ED3FA-7A9D-24C5-0838-E561915133E2}"/>
                </a:ext>
              </a:extLst>
            </p:cNvPr>
            <p:cNvSpPr txBox="1"/>
            <p:nvPr/>
          </p:nvSpPr>
          <p:spPr>
            <a:xfrm>
              <a:off x="11305595" y="3864613"/>
              <a:ext cx="1015952" cy="703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Treatment breaks: 2</a:t>
              </a:r>
              <a:br>
                <a: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</a:br>
              <a:r>
                <a: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(+2) weeks</a:t>
              </a:r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C8DC4837-6AEC-31FE-540F-1D7A64DBBC67}"/>
                </a:ext>
              </a:extLst>
            </p:cNvPr>
            <p:cNvGrpSpPr/>
            <p:nvPr/>
          </p:nvGrpSpPr>
          <p:grpSpPr>
            <a:xfrm>
              <a:off x="1151773" y="3702481"/>
              <a:ext cx="10116000" cy="1297774"/>
              <a:chOff x="1151773" y="3702481"/>
              <a:chExt cx="10116000" cy="1297774"/>
            </a:xfrm>
          </p:grpSpPr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FC9CF71C-DEEA-5AF3-1DD8-5EB09815F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1773" y="4164147"/>
                <a:ext cx="10116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9" name="TextBox 308">
                <a:extLst>
                  <a:ext uri="{FF2B5EF4-FFF2-40B4-BE49-F238E27FC236}">
                    <a16:creationId xmlns:a16="http://schemas.microsoft.com/office/drawing/2014/main" id="{E439F92C-A559-CD7E-EA78-9D0DCA991823}"/>
                  </a:ext>
                </a:extLst>
              </p:cNvPr>
              <p:cNvSpPr txBox="1"/>
              <p:nvPr/>
            </p:nvSpPr>
            <p:spPr>
              <a:xfrm>
                <a:off x="1223930" y="3708466"/>
                <a:ext cx="1192114" cy="27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−5 to −3 </a:t>
                </a:r>
              </a:p>
            </p:txBody>
          </p:sp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7A56A661-6211-FA03-EE25-EAE7379E1151}"/>
                  </a:ext>
                </a:extLst>
              </p:cNvPr>
              <p:cNvGrpSpPr/>
              <p:nvPr/>
            </p:nvGrpSpPr>
            <p:grpSpPr>
              <a:xfrm>
                <a:off x="1291137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66" name="Oval 365">
                  <a:extLst>
                    <a:ext uri="{FF2B5EF4-FFF2-40B4-BE49-F238E27FC236}">
                      <a16:creationId xmlns:a16="http://schemas.microsoft.com/office/drawing/2014/main" id="{30851C8B-C4C5-08E4-93F8-A89CF64CC4FE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67" name="Graphic 366" descr="Eye dropper outline">
                  <a:extLst>
                    <a:ext uri="{FF2B5EF4-FFF2-40B4-BE49-F238E27FC236}">
                      <a16:creationId xmlns:a16="http://schemas.microsoft.com/office/drawing/2014/main" id="{E3862F7C-D3C8-06ED-666E-9F3588B018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1" name="Group 310">
                <a:extLst>
                  <a:ext uri="{FF2B5EF4-FFF2-40B4-BE49-F238E27FC236}">
                    <a16:creationId xmlns:a16="http://schemas.microsoft.com/office/drawing/2014/main" id="{D7433168-6EFD-05C3-9645-AD3F4E6A6344}"/>
                  </a:ext>
                </a:extLst>
              </p:cNvPr>
              <p:cNvGrpSpPr/>
              <p:nvPr/>
            </p:nvGrpSpPr>
            <p:grpSpPr>
              <a:xfrm>
                <a:off x="1624965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64" name="Oval 363">
                  <a:extLst>
                    <a:ext uri="{FF2B5EF4-FFF2-40B4-BE49-F238E27FC236}">
                      <a16:creationId xmlns:a16="http://schemas.microsoft.com/office/drawing/2014/main" id="{47043862-3903-379D-9D6B-802C8C7F869A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65" name="Graphic 364" descr="Eye dropper outline">
                  <a:extLst>
                    <a:ext uri="{FF2B5EF4-FFF2-40B4-BE49-F238E27FC236}">
                      <a16:creationId xmlns:a16="http://schemas.microsoft.com/office/drawing/2014/main" id="{4A936121-C998-4CE4-5D52-98C4BB68C5E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2" name="Group 311">
                <a:extLst>
                  <a:ext uri="{FF2B5EF4-FFF2-40B4-BE49-F238E27FC236}">
                    <a16:creationId xmlns:a16="http://schemas.microsoft.com/office/drawing/2014/main" id="{60218F4C-29FE-53CD-07F4-9A84032D39B2}"/>
                  </a:ext>
                </a:extLst>
              </p:cNvPr>
              <p:cNvGrpSpPr/>
              <p:nvPr/>
            </p:nvGrpSpPr>
            <p:grpSpPr>
              <a:xfrm>
                <a:off x="1958793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62" name="Oval 361">
                  <a:extLst>
                    <a:ext uri="{FF2B5EF4-FFF2-40B4-BE49-F238E27FC236}">
                      <a16:creationId xmlns:a16="http://schemas.microsoft.com/office/drawing/2014/main" id="{15116B44-EAF9-8F69-A99F-241036F36D89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63" name="Graphic 362" descr="Eye dropper outline">
                  <a:extLst>
                    <a:ext uri="{FF2B5EF4-FFF2-40B4-BE49-F238E27FC236}">
                      <a16:creationId xmlns:a16="http://schemas.microsoft.com/office/drawing/2014/main" id="{CC148FB3-B247-F699-4C78-227A41A503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923F552E-C084-C9B5-BE22-54FEB18E274C}"/>
                  </a:ext>
                </a:extLst>
              </p:cNvPr>
              <p:cNvGrpSpPr/>
              <p:nvPr/>
            </p:nvGrpSpPr>
            <p:grpSpPr>
              <a:xfrm>
                <a:off x="3083636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60" name="Oval 359">
                  <a:extLst>
                    <a:ext uri="{FF2B5EF4-FFF2-40B4-BE49-F238E27FC236}">
                      <a16:creationId xmlns:a16="http://schemas.microsoft.com/office/drawing/2014/main" id="{15A1E830-3566-833F-DE1C-4F2D8082C6AA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DC127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61" name="Graphic 360" descr="Eye dropper outline">
                  <a:extLst>
                    <a:ext uri="{FF2B5EF4-FFF2-40B4-BE49-F238E27FC236}">
                      <a16:creationId xmlns:a16="http://schemas.microsoft.com/office/drawing/2014/main" id="{09776D10-B9BC-40E8-7AAD-5B4C425E3B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3CEC1971-423E-D68A-8732-516633701847}"/>
                  </a:ext>
                </a:extLst>
              </p:cNvPr>
              <p:cNvGrpSpPr/>
              <p:nvPr/>
            </p:nvGrpSpPr>
            <p:grpSpPr>
              <a:xfrm>
                <a:off x="4142601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58" name="Oval 357">
                  <a:extLst>
                    <a:ext uri="{FF2B5EF4-FFF2-40B4-BE49-F238E27FC236}">
                      <a16:creationId xmlns:a16="http://schemas.microsoft.com/office/drawing/2014/main" id="{41D808C0-3D32-9C28-5F11-501E5A7B3D3E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DC127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59" name="Graphic 358" descr="Eye dropper outline">
                  <a:extLst>
                    <a:ext uri="{FF2B5EF4-FFF2-40B4-BE49-F238E27FC236}">
                      <a16:creationId xmlns:a16="http://schemas.microsoft.com/office/drawing/2014/main" id="{EBD88BF3-AAFA-91A0-ADE9-61D3436B67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720AE99-C6E6-8DE7-8728-EA2E7CAB36DE}"/>
                  </a:ext>
                </a:extLst>
              </p:cNvPr>
              <p:cNvGrpSpPr/>
              <p:nvPr/>
            </p:nvGrpSpPr>
            <p:grpSpPr>
              <a:xfrm>
                <a:off x="5237292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56" name="Oval 355">
                  <a:extLst>
                    <a:ext uri="{FF2B5EF4-FFF2-40B4-BE49-F238E27FC236}">
                      <a16:creationId xmlns:a16="http://schemas.microsoft.com/office/drawing/2014/main" id="{0627E6CF-515F-A5CD-387B-351FB0055439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DC127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57" name="Graphic 356" descr="Eye dropper outline">
                  <a:extLst>
                    <a:ext uri="{FF2B5EF4-FFF2-40B4-BE49-F238E27FC236}">
                      <a16:creationId xmlns:a16="http://schemas.microsoft.com/office/drawing/2014/main" id="{8A1E07BF-D590-AE23-8C28-07407DE371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B1B202A1-82E4-FA20-CC76-E3357C09634D}"/>
                  </a:ext>
                </a:extLst>
              </p:cNvPr>
              <p:cNvGrpSpPr/>
              <p:nvPr/>
            </p:nvGrpSpPr>
            <p:grpSpPr>
              <a:xfrm>
                <a:off x="6331983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54" name="Oval 353">
                  <a:extLst>
                    <a:ext uri="{FF2B5EF4-FFF2-40B4-BE49-F238E27FC236}">
                      <a16:creationId xmlns:a16="http://schemas.microsoft.com/office/drawing/2014/main" id="{434E7F66-9CDC-CE55-81D5-A7B20D39E907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B8D433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55" name="Graphic 354" descr="Eye dropper outline">
                  <a:extLst>
                    <a:ext uri="{FF2B5EF4-FFF2-40B4-BE49-F238E27FC236}">
                      <a16:creationId xmlns:a16="http://schemas.microsoft.com/office/drawing/2014/main" id="{11A6D1B4-8E2C-09DE-75BA-A447D5CE57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7" name="Group 316">
                <a:extLst>
                  <a:ext uri="{FF2B5EF4-FFF2-40B4-BE49-F238E27FC236}">
                    <a16:creationId xmlns:a16="http://schemas.microsoft.com/office/drawing/2014/main" id="{45FB8BF3-D7A7-1D03-37D5-87856434A570}"/>
                  </a:ext>
                </a:extLst>
              </p:cNvPr>
              <p:cNvGrpSpPr/>
              <p:nvPr/>
            </p:nvGrpSpPr>
            <p:grpSpPr>
              <a:xfrm>
                <a:off x="7426674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52" name="Oval 351">
                  <a:extLst>
                    <a:ext uri="{FF2B5EF4-FFF2-40B4-BE49-F238E27FC236}">
                      <a16:creationId xmlns:a16="http://schemas.microsoft.com/office/drawing/2014/main" id="{F8A69BF5-AC13-8F6F-0473-2CDEFED435CB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B8D433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53" name="Graphic 352" descr="Eye dropper outline">
                  <a:extLst>
                    <a:ext uri="{FF2B5EF4-FFF2-40B4-BE49-F238E27FC236}">
                      <a16:creationId xmlns:a16="http://schemas.microsoft.com/office/drawing/2014/main" id="{2EBF01C6-2044-220B-3913-EAF7341C20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id="{21AE3C1E-DF6F-4BC3-9CEB-FBBAD9719226}"/>
                  </a:ext>
                </a:extLst>
              </p:cNvPr>
              <p:cNvGrpSpPr/>
              <p:nvPr/>
            </p:nvGrpSpPr>
            <p:grpSpPr>
              <a:xfrm>
                <a:off x="8521364" y="4026941"/>
                <a:ext cx="290104" cy="290104"/>
                <a:chOff x="1291137" y="4000045"/>
                <a:chExt cx="290104" cy="290104"/>
              </a:xfrm>
            </p:grpSpPr>
            <p:sp>
              <p:nvSpPr>
                <p:cNvPr id="350" name="Oval 349">
                  <a:extLst>
                    <a:ext uri="{FF2B5EF4-FFF2-40B4-BE49-F238E27FC236}">
                      <a16:creationId xmlns:a16="http://schemas.microsoft.com/office/drawing/2014/main" id="{B324C526-A0C6-3E36-0B7D-36569196F36B}"/>
                    </a:ext>
                  </a:extLst>
                </p:cNvPr>
                <p:cNvSpPr/>
                <p:nvPr/>
              </p:nvSpPr>
              <p:spPr>
                <a:xfrm>
                  <a:off x="1291137" y="4000045"/>
                  <a:ext cx="290104" cy="290104"/>
                </a:xfrm>
                <a:prstGeom prst="ellipse">
                  <a:avLst/>
                </a:prstGeom>
                <a:solidFill>
                  <a:srgbClr val="B8D433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51" name="Graphic 350" descr="Eye dropper outline">
                  <a:extLst>
                    <a:ext uri="{FF2B5EF4-FFF2-40B4-BE49-F238E27FC236}">
                      <a16:creationId xmlns:a16="http://schemas.microsoft.com/office/drawing/2014/main" id="{92B352A6-0E20-588F-8781-8683FCF9DD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1341456" y="4043321"/>
                  <a:ext cx="189466" cy="189466"/>
                </a:xfrm>
                <a:prstGeom prst="rect">
                  <a:avLst/>
                </a:prstGeom>
              </p:spPr>
            </p:pic>
          </p:grpSp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id="{370A406E-5760-A84D-BA40-DC739E1AB65E}"/>
                  </a:ext>
                </a:extLst>
              </p:cNvPr>
              <p:cNvSpPr/>
              <p:nvPr/>
            </p:nvSpPr>
            <p:spPr>
              <a:xfrm>
                <a:off x="9799257" y="4019898"/>
                <a:ext cx="290104" cy="290104"/>
              </a:xfrm>
              <a:prstGeom prst="ellipse">
                <a:avLst/>
              </a:prstGeom>
              <a:solidFill>
                <a:srgbClr val="054852">
                  <a:lumMod val="50000"/>
                  <a:lumOff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320" name="Graphic 319" descr="Document with solid fill">
                <a:extLst>
                  <a:ext uri="{FF2B5EF4-FFF2-40B4-BE49-F238E27FC236}">
                    <a16:creationId xmlns:a16="http://schemas.microsoft.com/office/drawing/2014/main" id="{7F52B27A-D124-92EF-BEEE-23A36FF9B5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832047" y="4046315"/>
                <a:ext cx="224523" cy="224523"/>
              </a:xfrm>
              <a:prstGeom prst="rect">
                <a:avLst/>
              </a:prstGeom>
            </p:spPr>
          </p:pic>
          <p:sp>
            <p:nvSpPr>
              <p:cNvPr id="321" name="TextBox 320">
                <a:extLst>
                  <a:ext uri="{FF2B5EF4-FFF2-40B4-BE49-F238E27FC236}">
                    <a16:creationId xmlns:a16="http://schemas.microsoft.com/office/drawing/2014/main" id="{1269C237-5B2C-3F4F-920D-D60E4B3C6165}"/>
                  </a:ext>
                </a:extLst>
              </p:cNvPr>
              <p:cNvSpPr txBox="1"/>
              <p:nvPr/>
            </p:nvSpPr>
            <p:spPr>
              <a:xfrm>
                <a:off x="2950439" y="3702481"/>
                <a:ext cx="628506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1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7E446201-3124-CF0A-5CE1-57B20BC62067}"/>
                  </a:ext>
                </a:extLst>
              </p:cNvPr>
              <p:cNvSpPr txBox="1"/>
              <p:nvPr/>
            </p:nvSpPr>
            <p:spPr>
              <a:xfrm>
                <a:off x="3810471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8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3" name="TextBox 322">
                <a:extLst>
                  <a:ext uri="{FF2B5EF4-FFF2-40B4-BE49-F238E27FC236}">
                    <a16:creationId xmlns:a16="http://schemas.microsoft.com/office/drawing/2014/main" id="{F9C7B402-6CB1-7E1F-A3F8-6EE95342F501}"/>
                  </a:ext>
                </a:extLst>
              </p:cNvPr>
              <p:cNvSpPr txBox="1"/>
              <p:nvPr/>
            </p:nvSpPr>
            <p:spPr>
              <a:xfrm>
                <a:off x="4899676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15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A4D41750-092B-1BC3-FE61-ADC51D677359}"/>
                  </a:ext>
                </a:extLst>
              </p:cNvPr>
              <p:cNvSpPr txBox="1"/>
              <p:nvPr/>
            </p:nvSpPr>
            <p:spPr>
              <a:xfrm>
                <a:off x="5983625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22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5" name="TextBox 324">
                <a:extLst>
                  <a:ext uri="{FF2B5EF4-FFF2-40B4-BE49-F238E27FC236}">
                    <a16:creationId xmlns:a16="http://schemas.microsoft.com/office/drawing/2014/main" id="{A5B1F06C-BB7F-0559-3713-765530A41CD8}"/>
                  </a:ext>
                </a:extLst>
              </p:cNvPr>
              <p:cNvSpPr txBox="1"/>
              <p:nvPr/>
            </p:nvSpPr>
            <p:spPr>
              <a:xfrm>
                <a:off x="7091249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29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6" name="TextBox 325">
                <a:extLst>
                  <a:ext uri="{FF2B5EF4-FFF2-40B4-BE49-F238E27FC236}">
                    <a16:creationId xmlns:a16="http://schemas.microsoft.com/office/drawing/2014/main" id="{FAF5531E-4997-884E-F640-A57855105B89}"/>
                  </a:ext>
                </a:extLst>
              </p:cNvPr>
              <p:cNvSpPr txBox="1"/>
              <p:nvPr/>
            </p:nvSpPr>
            <p:spPr>
              <a:xfrm>
                <a:off x="8167999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36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327" name="TextBox 326">
                <a:extLst>
                  <a:ext uri="{FF2B5EF4-FFF2-40B4-BE49-F238E27FC236}">
                    <a16:creationId xmlns:a16="http://schemas.microsoft.com/office/drawing/2014/main" id="{FA3DEBCF-FB19-6251-E6BB-F714E34A12BF}"/>
                  </a:ext>
                </a:extLst>
              </p:cNvPr>
              <p:cNvSpPr txBox="1"/>
              <p:nvPr/>
            </p:nvSpPr>
            <p:spPr>
              <a:xfrm>
                <a:off x="9431663" y="3702482"/>
                <a:ext cx="1015952" cy="49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Day 43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4E7CEDCF-0621-5D28-45FB-52FFBFFE705B}"/>
                  </a:ext>
                </a:extLst>
              </p:cNvPr>
              <p:cNvGrpSpPr/>
              <p:nvPr/>
            </p:nvGrpSpPr>
            <p:grpSpPr>
              <a:xfrm>
                <a:off x="1388822" y="4368851"/>
                <a:ext cx="762389" cy="290466"/>
                <a:chOff x="1341456" y="4455994"/>
                <a:chExt cx="762389" cy="290466"/>
              </a:xfrm>
            </p:grpSpPr>
            <p:cxnSp>
              <p:nvCxnSpPr>
                <p:cNvPr id="346" name="Straight Connector 345">
                  <a:extLst>
                    <a:ext uri="{FF2B5EF4-FFF2-40B4-BE49-F238E27FC236}">
                      <a16:creationId xmlns:a16="http://schemas.microsoft.com/office/drawing/2014/main" id="{B713C097-E46B-E6D6-690F-ABE5EAD43381}"/>
                    </a:ext>
                  </a:extLst>
                </p:cNvPr>
                <p:cNvCxnSpPr/>
                <p:nvPr/>
              </p:nvCxnSpPr>
              <p:spPr>
                <a:xfrm>
                  <a:off x="1341456" y="4746460"/>
                  <a:ext cx="762389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6C6C6C"/>
                  </a:solidFill>
                  <a:prstDash val="solid"/>
                </a:ln>
                <a:effectLst/>
              </p:spPr>
            </p:cxn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67922EAA-AFAE-C69C-C14F-55932E84C869}"/>
                    </a:ext>
                  </a:extLst>
                </p:cNvPr>
                <p:cNvCxnSpPr/>
                <p:nvPr/>
              </p:nvCxnSpPr>
              <p:spPr>
                <a:xfrm flipV="1">
                  <a:off x="1722651" y="4455994"/>
                  <a:ext cx="0" cy="2808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6C6C6C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8" name="Straight Connector 347">
                  <a:extLst>
                    <a:ext uri="{FF2B5EF4-FFF2-40B4-BE49-F238E27FC236}">
                      <a16:creationId xmlns:a16="http://schemas.microsoft.com/office/drawing/2014/main" id="{1CB37FDB-6E15-9C7C-C1E8-9C5AFBB5E656}"/>
                    </a:ext>
                  </a:extLst>
                </p:cNvPr>
                <p:cNvCxnSpPr/>
                <p:nvPr/>
              </p:nvCxnSpPr>
              <p:spPr>
                <a:xfrm flipV="1">
                  <a:off x="2103845" y="4459496"/>
                  <a:ext cx="0" cy="2808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6C6C6C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9" name="Straight Connector 348">
                  <a:extLst>
                    <a:ext uri="{FF2B5EF4-FFF2-40B4-BE49-F238E27FC236}">
                      <a16:creationId xmlns:a16="http://schemas.microsoft.com/office/drawing/2014/main" id="{76FF7D6B-DCB0-9FF5-B794-11A11D816E8A}"/>
                    </a:ext>
                  </a:extLst>
                </p:cNvPr>
                <p:cNvCxnSpPr/>
                <p:nvPr/>
              </p:nvCxnSpPr>
              <p:spPr>
                <a:xfrm flipV="1">
                  <a:off x="1341456" y="4455994"/>
                  <a:ext cx="0" cy="2808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6C6C6C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29" name="TextBox 328">
                <a:extLst>
                  <a:ext uri="{FF2B5EF4-FFF2-40B4-BE49-F238E27FC236}">
                    <a16:creationId xmlns:a16="http://schemas.microsoft.com/office/drawing/2014/main" id="{8AF803E3-78D6-E36D-368C-B474B90A3893}"/>
                  </a:ext>
                </a:extLst>
              </p:cNvPr>
              <p:cNvSpPr txBox="1"/>
              <p:nvPr/>
            </p:nvSpPr>
            <p:spPr>
              <a:xfrm>
                <a:off x="1266891" y="4713126"/>
                <a:ext cx="1015952" cy="287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Cy/Flu</a:t>
                </a:r>
              </a:p>
            </p:txBody>
          </p: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CEE24204-CB4F-BB8D-B91F-0271048BA443}"/>
                  </a:ext>
                </a:extLst>
              </p:cNvPr>
              <p:cNvGrpSpPr/>
              <p:nvPr/>
            </p:nvGrpSpPr>
            <p:grpSpPr>
              <a:xfrm>
                <a:off x="3215003" y="4375683"/>
                <a:ext cx="2209981" cy="283235"/>
                <a:chOff x="1341456" y="4453284"/>
                <a:chExt cx="762389" cy="241546"/>
              </a:xfrm>
            </p:grpSpPr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D490DB9E-DEA8-8068-7347-D605067E80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41456" y="4694830"/>
                  <a:ext cx="762389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DC1275"/>
                  </a:solidFill>
                  <a:prstDash val="solid"/>
                </a:ln>
                <a:effectLst/>
              </p:spPr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A62095B0-A8AF-EA92-E201-25007E4F8ACF}"/>
                    </a:ext>
                  </a:extLst>
                </p:cNvPr>
                <p:cNvCxnSpPr/>
                <p:nvPr/>
              </p:nvCxnSpPr>
              <p:spPr>
                <a:xfrm flipV="1">
                  <a:off x="1709507" y="445599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DC1275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4194AEC5-2C21-EC41-3D25-F9886251B54A}"/>
                    </a:ext>
                  </a:extLst>
                </p:cNvPr>
                <p:cNvCxnSpPr/>
                <p:nvPr/>
              </p:nvCxnSpPr>
              <p:spPr>
                <a:xfrm flipV="1">
                  <a:off x="2103845" y="445328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DC1275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892461B9-A891-0A0F-6CC1-93E8E891EA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41456" y="445599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DC1275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31" name="TextBox 330">
                <a:extLst>
                  <a:ext uri="{FF2B5EF4-FFF2-40B4-BE49-F238E27FC236}">
                    <a16:creationId xmlns:a16="http://schemas.microsoft.com/office/drawing/2014/main" id="{83AFDF5A-3958-F8E5-4DCB-317390B6FEC4}"/>
                  </a:ext>
                </a:extLst>
              </p:cNvPr>
              <p:cNvSpPr txBox="1"/>
              <p:nvPr/>
            </p:nvSpPr>
            <p:spPr>
              <a:xfrm>
                <a:off x="2954041" y="4713126"/>
                <a:ext cx="2794018" cy="27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Acimtamig, AlloNK and IL-2</a:t>
                </a:r>
              </a:p>
            </p:txBody>
          </p:sp>
          <p:sp>
            <p:nvSpPr>
              <p:cNvPr id="332" name="TextBox 331">
                <a:extLst>
                  <a:ext uri="{FF2B5EF4-FFF2-40B4-BE49-F238E27FC236}">
                    <a16:creationId xmlns:a16="http://schemas.microsoft.com/office/drawing/2014/main" id="{E3B6443D-71E5-152E-9BCF-58448146949A}"/>
                  </a:ext>
                </a:extLst>
              </p:cNvPr>
              <p:cNvSpPr txBox="1"/>
              <p:nvPr/>
            </p:nvSpPr>
            <p:spPr>
              <a:xfrm>
                <a:off x="6742285" y="4713126"/>
                <a:ext cx="1713880" cy="27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Acimtamig monotherapy</a:t>
                </a:r>
              </a:p>
            </p:txBody>
          </p:sp>
          <p:grpSp>
            <p:nvGrpSpPr>
              <p:cNvPr id="333" name="Group 332">
                <a:extLst>
                  <a:ext uri="{FF2B5EF4-FFF2-40B4-BE49-F238E27FC236}">
                    <a16:creationId xmlns:a16="http://schemas.microsoft.com/office/drawing/2014/main" id="{F982344F-EB91-A44C-A64D-15FF130F0B1A}"/>
                  </a:ext>
                </a:extLst>
              </p:cNvPr>
              <p:cNvGrpSpPr/>
              <p:nvPr/>
            </p:nvGrpSpPr>
            <p:grpSpPr>
              <a:xfrm>
                <a:off x="6477035" y="4371888"/>
                <a:ext cx="2209981" cy="283235"/>
                <a:chOff x="1341456" y="4453284"/>
                <a:chExt cx="762389" cy="241546"/>
              </a:xfrm>
            </p:grpSpPr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7DE39DF1-7C16-DC8C-66C1-C4BDA7B7B5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41456" y="4694830"/>
                  <a:ext cx="762389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B8D433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FF6B8D74-8A93-C672-290F-AF36E24C603A}"/>
                    </a:ext>
                  </a:extLst>
                </p:cNvPr>
                <p:cNvCxnSpPr/>
                <p:nvPr/>
              </p:nvCxnSpPr>
              <p:spPr>
                <a:xfrm flipV="1">
                  <a:off x="1719365" y="445599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B8D433">
                      <a:lumMod val="75000"/>
                    </a:srgbClr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BF78DBFD-3F31-7E02-81DC-D1B4EDAA51DF}"/>
                    </a:ext>
                  </a:extLst>
                </p:cNvPr>
                <p:cNvCxnSpPr/>
                <p:nvPr/>
              </p:nvCxnSpPr>
              <p:spPr>
                <a:xfrm flipV="1">
                  <a:off x="2103845" y="445328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B8D433">
                      <a:lumMod val="75000"/>
                    </a:srgbClr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D219A25-D6AB-58DB-DCD5-B343600F82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41456" y="4455994"/>
                  <a:ext cx="0" cy="23883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B8D433">
                      <a:lumMod val="75000"/>
                    </a:srgbClr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E7A91A5C-7D03-B240-B049-4970B988AF0B}"/>
                  </a:ext>
                </a:extLst>
              </p:cNvPr>
              <p:cNvGrpSpPr/>
              <p:nvPr/>
            </p:nvGrpSpPr>
            <p:grpSpPr>
              <a:xfrm>
                <a:off x="9558905" y="4354776"/>
                <a:ext cx="762389" cy="306470"/>
                <a:chOff x="1341917" y="4455994"/>
                <a:chExt cx="762389" cy="306470"/>
              </a:xfrm>
            </p:grpSpPr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B124D0E9-4E21-CEED-A235-AAEE07F9E918}"/>
                    </a:ext>
                  </a:extLst>
                </p:cNvPr>
                <p:cNvCxnSpPr/>
                <p:nvPr/>
              </p:nvCxnSpPr>
              <p:spPr>
                <a:xfrm>
                  <a:off x="1341917" y="4760136"/>
                  <a:ext cx="762389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54852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BF309E92-284C-81B3-E40D-9977BC7D09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22651" y="4455994"/>
                  <a:ext cx="0" cy="30647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54852">
                      <a:lumMod val="50000"/>
                      <a:lumOff val="50000"/>
                    </a:srgbClr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81E74ABF-FFF6-0070-6B30-4105EF22A83B}"/>
                  </a:ext>
                </a:extLst>
              </p:cNvPr>
              <p:cNvSpPr txBox="1"/>
              <p:nvPr/>
            </p:nvSpPr>
            <p:spPr>
              <a:xfrm>
                <a:off x="9394778" y="4713126"/>
                <a:ext cx="1152613" cy="287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Assessment</a:t>
                </a:r>
              </a:p>
            </p:txBody>
          </p:sp>
        </p:grpSp>
      </p:grpSp>
      <p:sp>
        <p:nvSpPr>
          <p:cNvPr id="297" name="TextBox 296">
            <a:extLst>
              <a:ext uri="{FF2B5EF4-FFF2-40B4-BE49-F238E27FC236}">
                <a16:creationId xmlns:a16="http://schemas.microsoft.com/office/drawing/2014/main" id="{FC80FF76-83AB-9F5F-0FE4-6FD947252011}"/>
              </a:ext>
            </a:extLst>
          </p:cNvPr>
          <p:cNvSpPr txBox="1"/>
          <p:nvPr/>
        </p:nvSpPr>
        <p:spPr>
          <a:xfrm>
            <a:off x="30967773" y="14065408"/>
            <a:ext cx="15430064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Study Treatment Regimen (48 days, up to 3 cycles)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CB59FB7D-A381-5B92-6595-EEDFC5EC015C}"/>
              </a:ext>
            </a:extLst>
          </p:cNvPr>
          <p:cNvSpPr txBox="1"/>
          <p:nvPr/>
        </p:nvSpPr>
        <p:spPr>
          <a:xfrm rot="16200000">
            <a:off x="27241280" y="10042766"/>
            <a:ext cx="3850205" cy="470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Hodgkin </a:t>
            </a:r>
            <a:r>
              <a:rPr lang="en-GB" sz="2400" b="1" kern="0" err="1">
                <a:solidFill>
                  <a:prstClr val="black"/>
                </a:solidFill>
                <a:cs typeface="Calibri" panose="020F0502020204030204" pitchFamily="34" charset="0"/>
              </a:rPr>
              <a:t>ly</a:t>
            </a:r>
            <a:r>
              <a:rPr kumimoji="0" lang="en-GB" sz="2400" b="1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mphoma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E5FCED2F-380B-B38D-E6D5-5473B7190AFA}"/>
              </a:ext>
            </a:extLst>
          </p:cNvPr>
          <p:cNvSpPr txBox="1"/>
          <p:nvPr/>
        </p:nvSpPr>
        <p:spPr>
          <a:xfrm rot="16200000">
            <a:off x="28558668" y="12518737"/>
            <a:ext cx="1302514" cy="617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PTCL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C0F300B3-7DB8-A1D7-2B00-328A58E86E26}"/>
              </a:ext>
            </a:extLst>
          </p:cNvPr>
          <p:cNvSpPr txBox="1"/>
          <p:nvPr/>
        </p:nvSpPr>
        <p:spPr>
          <a:xfrm>
            <a:off x="32331744" y="7808711"/>
            <a:ext cx="6072118" cy="75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Run-in</a:t>
            </a:r>
            <a:endParaRPr kumimoji="0" lang="en-GB" sz="2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A6DCFD0-2701-73A8-B880-03AE24355B06}"/>
              </a:ext>
            </a:extLst>
          </p:cNvPr>
          <p:cNvSpPr txBox="1"/>
          <p:nvPr/>
        </p:nvSpPr>
        <p:spPr>
          <a:xfrm>
            <a:off x="41846678" y="7863183"/>
            <a:ext cx="6072118" cy="137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Simon Two-Stage Design</a:t>
            </a:r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1752FFBC-A0E4-55A4-3118-1B6F4D22FC12}"/>
              </a:ext>
            </a:extLst>
          </p:cNvPr>
          <p:cNvSpPr/>
          <p:nvPr/>
        </p:nvSpPr>
        <p:spPr>
          <a:xfrm>
            <a:off x="32441871" y="9354924"/>
            <a:ext cx="3388806" cy="822673"/>
          </a:xfrm>
          <a:prstGeom prst="roundRect">
            <a:avLst/>
          </a:prstGeom>
          <a:gradFill flip="none" rotWithShape="1">
            <a:gsLst>
              <a:gs pos="49000">
                <a:srgbClr val="DC1275">
                  <a:lumMod val="75000"/>
                </a:srgbClr>
              </a:gs>
              <a:gs pos="100000">
                <a:srgbClr val="DC1275">
                  <a:lumMod val="60000"/>
                  <a:lumOff val="40000"/>
                </a:srgbClr>
              </a:gs>
            </a:gsLst>
            <a:lin ang="270000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N=6</a:t>
            </a:r>
            <a:endParaRPr kumimoji="0" lang="en-GB" sz="2000" b="1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0208549F-D36A-1EA5-0550-E5F8D691AC92}"/>
              </a:ext>
            </a:extLst>
          </p:cNvPr>
          <p:cNvSpPr/>
          <p:nvPr/>
        </p:nvSpPr>
        <p:spPr>
          <a:xfrm>
            <a:off x="32441869" y="8410707"/>
            <a:ext cx="3388806" cy="822673"/>
          </a:xfrm>
          <a:prstGeom prst="roundRect">
            <a:avLst/>
          </a:prstGeom>
          <a:gradFill flip="none" rotWithShape="1">
            <a:gsLst>
              <a:gs pos="49000">
                <a:srgbClr val="DC1275">
                  <a:lumMod val="75000"/>
                </a:srgbClr>
              </a:gs>
              <a:gs pos="100000">
                <a:srgbClr val="DC1275">
                  <a:lumMod val="60000"/>
                  <a:lumOff val="40000"/>
                </a:srgbClr>
              </a:gs>
            </a:gsLst>
            <a:lin ang="270000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N=6</a:t>
            </a:r>
            <a:endParaRPr kumimoji="0" lang="en-GB" sz="2000" b="1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982324A8-48E6-6AB6-CFD8-4FB260D8B902}"/>
              </a:ext>
            </a:extLst>
          </p:cNvPr>
          <p:cNvSpPr/>
          <p:nvPr/>
        </p:nvSpPr>
        <p:spPr>
          <a:xfrm>
            <a:off x="34941105" y="10335808"/>
            <a:ext cx="3388806" cy="822673"/>
          </a:xfrm>
          <a:prstGeom prst="roundRect">
            <a:avLst/>
          </a:prstGeom>
          <a:gradFill flip="none" rotWithShape="1">
            <a:gsLst>
              <a:gs pos="36000">
                <a:srgbClr val="DC1275">
                  <a:lumMod val="50000"/>
                </a:srgbClr>
              </a:gs>
              <a:gs pos="100000">
                <a:srgbClr val="DC1275">
                  <a:lumMod val="20000"/>
                  <a:lumOff val="80000"/>
                </a:srgbClr>
              </a:gs>
            </a:gsLst>
            <a:lin ang="1350000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N=6</a:t>
            </a:r>
            <a:endParaRPr kumimoji="0" lang="en-GB" sz="2000" b="1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B92478E9-4ED8-84FB-9E81-454EF37521B2}"/>
              </a:ext>
            </a:extLst>
          </p:cNvPr>
          <p:cNvSpPr/>
          <p:nvPr/>
        </p:nvSpPr>
        <p:spPr>
          <a:xfrm>
            <a:off x="34952315" y="11289192"/>
            <a:ext cx="3388806" cy="822673"/>
          </a:xfrm>
          <a:prstGeom prst="roundRect">
            <a:avLst/>
          </a:prstGeom>
          <a:gradFill flip="none" rotWithShape="1">
            <a:gsLst>
              <a:gs pos="36000">
                <a:srgbClr val="DC1275">
                  <a:lumMod val="50000"/>
                </a:srgbClr>
              </a:gs>
              <a:gs pos="100000">
                <a:srgbClr val="DC1275">
                  <a:lumMod val="20000"/>
                  <a:lumOff val="80000"/>
                </a:srgbClr>
              </a:gs>
            </a:gsLst>
            <a:lin ang="1350000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N=6</a:t>
            </a:r>
            <a:endParaRPr kumimoji="0" lang="en-GB" sz="2000" b="1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22">
            <a:extLst>
              <a:ext uri="{FF2B5EF4-FFF2-40B4-BE49-F238E27FC236}">
                <a16:creationId xmlns:a16="http://schemas.microsoft.com/office/drawing/2014/main" id="{A0104B2A-89D7-0425-0EE8-5AEBD0DB905A}"/>
              </a:ext>
            </a:extLst>
          </p:cNvPr>
          <p:cNvSpPr txBox="1">
            <a:spLocks/>
          </p:cNvSpPr>
          <p:nvPr/>
        </p:nvSpPr>
        <p:spPr>
          <a:xfrm flipH="1">
            <a:off x="48196094" y="16199"/>
            <a:ext cx="2127656" cy="13363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defTabSz="32066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08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/>
              <a:t>4855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7885EF-4293-D135-0B52-8A33F7E80A72}"/>
              </a:ext>
            </a:extLst>
          </p:cNvPr>
          <p:cNvSpPr txBox="1"/>
          <p:nvPr/>
        </p:nvSpPr>
        <p:spPr>
          <a:xfrm>
            <a:off x="28318542" y="19178129"/>
            <a:ext cx="21137664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Treatment will be given intravenously (IV) over 48-day cycles for up to 3 cycles. A run-in phase will assess two dose levels of acimtamig and Allo</a:t>
            </a:r>
            <a:r>
              <a:rPr lang="en-GB" sz="3200" dirty="0">
                <a:solidFill>
                  <a:schemeClr val="accent1"/>
                </a:solidFill>
              </a:rPr>
              <a:t>NK </a:t>
            </a: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in four cohorts (</a:t>
            </a:r>
            <a:r>
              <a:rPr lang="en-GB" sz="32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Figure 2</a:t>
            </a: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). </a:t>
            </a:r>
          </a:p>
          <a:p>
            <a:pPr marL="914271" lvl="2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</a:pP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A standard lymphodepletion regimen of fludarabine (30 mg/m</a:t>
            </a:r>
            <a:r>
              <a:rPr lang="en-GB" sz="2800" baseline="30000" dirty="0">
                <a:solidFill>
                  <a:schemeClr val="accent1"/>
                </a:solidFill>
                <a:ea typeface="Source Sans Pro" panose="020B0503030403020204" pitchFamily="34" charset="0"/>
              </a:rPr>
              <a:t>2</a:t>
            </a: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/day) and cyclophosphamide (300 mg/m</a:t>
            </a:r>
            <a:r>
              <a:rPr lang="en-GB" sz="2800" baseline="30000" dirty="0">
                <a:solidFill>
                  <a:schemeClr val="accent1"/>
                </a:solidFill>
                <a:ea typeface="Source Sans Pro" panose="020B0503030403020204" pitchFamily="34" charset="0"/>
              </a:rPr>
              <a:t>2</a:t>
            </a: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/day) will be administered IV from Day −5 to Day −3 at the start of each treatment cycle. </a:t>
            </a:r>
          </a:p>
          <a:p>
            <a:pPr marL="914271" lvl="2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</a:pP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Following this, acimtamig (200 mg or 300 mg once weekly) will be given, with AlloNK (dose level 1 or 2, see </a:t>
            </a:r>
            <a:r>
              <a:rPr lang="en-GB" sz="28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Figure 2</a:t>
            </a: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) given </a:t>
            </a:r>
            <a:b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1 hour later. </a:t>
            </a:r>
          </a:p>
          <a:p>
            <a:pPr marL="914271" lvl="2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</a:pP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Patients will receive 6 ×10</a:t>
            </a:r>
            <a:r>
              <a:rPr lang="en-GB" sz="2800" baseline="30000" dirty="0">
                <a:solidFill>
                  <a:schemeClr val="accent1"/>
                </a:solidFill>
                <a:ea typeface="Source Sans Pro" panose="020B0503030403020204" pitchFamily="34" charset="0"/>
              </a:rPr>
              <a:t>6 </a:t>
            </a:r>
            <a:r>
              <a:rPr lang="en-GB" sz="2800" dirty="0">
                <a:solidFill>
                  <a:schemeClr val="accent1"/>
                </a:solidFill>
                <a:ea typeface="Source Sans Pro" panose="020B0503030403020204" pitchFamily="34" charset="0"/>
              </a:rPr>
              <a:t>IU of interleukin-2 subcutaneously at least 1 hour after each AlloNK dose.</a:t>
            </a:r>
          </a:p>
          <a:p>
            <a:pPr marL="457200" lvl="1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Cohorts 1 and 2 will </a:t>
            </a:r>
            <a:r>
              <a:rPr lang="en-GB" sz="3200" dirty="0" err="1">
                <a:solidFill>
                  <a:schemeClr val="accent1"/>
                </a:solidFill>
                <a:ea typeface="Source Sans Pro" panose="020B0503030403020204" pitchFamily="34" charset="0"/>
              </a:rPr>
              <a:t>enroll</a:t>
            </a: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 in parallel; cohorts 3 and 4 will start only if cohorts 1 and 2 are cleared per protocol safety criteria.</a:t>
            </a:r>
          </a:p>
          <a:p>
            <a:pPr marL="457200" lvl="1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Following the safety run-in phase and after cycle 1 has completed for each subject enrolled in all four cohorts, a thorough risk-benefit analysis will be performed in order to determine the two dose levels to be evaluated in the Simon two-stage design part of the study. </a:t>
            </a:r>
          </a:p>
          <a:p>
            <a:pPr marL="457200" lvl="1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In addition, an exploratory cohort (cohort 5) will begin enrollment of patients with CD30</a:t>
            </a:r>
            <a:r>
              <a:rPr lang="en-GB" sz="3200" baseline="30000" dirty="0">
                <a:solidFill>
                  <a:schemeClr val="accent1"/>
                </a:solidFill>
                <a:ea typeface="Source Sans Pro" panose="020B0503030403020204" pitchFamily="34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 PTCL. </a:t>
            </a:r>
          </a:p>
          <a:p>
            <a:pPr marL="457200" lvl="1" indent="-457200" defTabSz="60792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  <a:ea typeface="Source Sans Pro" panose="020B0503030403020204" pitchFamily="34" charset="0"/>
              </a:rPr>
              <a:t>Disease assessments will be conducted at baseline and on Day 43 (±3 days) of each cycle.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D686FD-0F4B-C0A6-2C2B-0AF701252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76073"/>
              </p:ext>
            </p:extLst>
          </p:nvPr>
        </p:nvGraphicFramePr>
        <p:xfrm>
          <a:off x="15087140" y="13834058"/>
          <a:ext cx="12818125" cy="16731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8125">
                  <a:extLst>
                    <a:ext uri="{9D8B030D-6E8A-4147-A177-3AD203B41FA5}">
                      <a16:colId xmlns:a16="http://schemas.microsoft.com/office/drawing/2014/main" val="3670312062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3400" dirty="0">
                          <a:solidFill>
                            <a:srgbClr val="063B4E"/>
                          </a:solidFill>
                        </a:rPr>
                        <a:t>Table 1: Key inclusion and exclusion criteria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96058"/>
                  </a:ext>
                </a:extLst>
              </a:tr>
              <a:tr h="713321">
                <a:tc>
                  <a:txBody>
                    <a:bodyPr/>
                    <a:lstStyle/>
                    <a:p>
                      <a:pPr algn="l"/>
                      <a:r>
                        <a:rPr lang="en-GB" sz="3200" b="1">
                          <a:solidFill>
                            <a:schemeClr val="bg1"/>
                          </a:solidFill>
                        </a:rPr>
                        <a:t>Inclusion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rgbClr val="063B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59526"/>
                  </a:ext>
                </a:extLst>
              </a:tr>
              <a:tr h="8734818">
                <a:tc>
                  <a:txBody>
                    <a:bodyPr/>
                    <a:lstStyle/>
                    <a:p>
                      <a:pPr marL="529200" indent="-457200"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noProof="0">
                          <a:solidFill>
                            <a:schemeClr val="accent1"/>
                          </a:solidFill>
                        </a:rPr>
                        <a:t>Adults (≥18 years) that can provide informed consent </a:t>
                      </a:r>
                    </a:p>
                    <a:p>
                      <a:pPr marL="529200" indent="-457200">
                        <a:spcBef>
                          <a:spcPts val="20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noProof="0">
                          <a:solidFill>
                            <a:schemeClr val="accent1"/>
                          </a:solidFill>
                        </a:rPr>
                        <a:t>R/R classical HL or CD30</a:t>
                      </a:r>
                      <a:r>
                        <a:rPr lang="en-US" sz="2800" baseline="30000" noProof="0">
                          <a:solidFill>
                            <a:schemeClr val="accent1"/>
                          </a:solidFill>
                        </a:rPr>
                        <a:t>+ </a:t>
                      </a:r>
                      <a:r>
                        <a:rPr lang="en-US" sz="2800" noProof="0">
                          <a:solidFill>
                            <a:schemeClr val="accent1"/>
                          </a:solidFill>
                        </a:rPr>
                        <a:t>R/R PTCL (</a:t>
                      </a: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confirmed CD30 expression of ≥1% by IHC) </a:t>
                      </a:r>
                      <a:r>
                        <a:rPr lang="en-US" sz="2800" noProof="0">
                          <a:solidFill>
                            <a:schemeClr val="accent1"/>
                          </a:solidFill>
                        </a:rPr>
                        <a:t>subtypes, including:</a:t>
                      </a:r>
                    </a:p>
                    <a:p>
                      <a:pPr marL="1008000" indent="-457200">
                        <a:spcBef>
                          <a:spcPts val="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PTCL-NOS </a:t>
                      </a:r>
                    </a:p>
                    <a:p>
                      <a:pPr marL="1008000" indent="-457200">
                        <a:spcBef>
                          <a:spcPts val="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AITL</a:t>
                      </a:r>
                    </a:p>
                    <a:p>
                      <a:pPr marL="1008000" indent="-457200">
                        <a:spcBef>
                          <a:spcPts val="20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ALK</a:t>
                      </a:r>
                      <a:r>
                        <a:rPr lang="en-GB" sz="2800" baseline="30000" noProof="0">
                          <a:solidFill>
                            <a:schemeClr val="accent1"/>
                          </a:solidFill>
                        </a:rPr>
                        <a:t>+</a:t>
                      </a: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 and ALK</a:t>
                      </a:r>
                      <a:r>
                        <a:rPr lang="en-GB" sz="2800" baseline="30000" noProof="0">
                          <a:solidFill>
                            <a:schemeClr val="accent1"/>
                          </a:solidFill>
                        </a:rPr>
                        <a:t>−</a:t>
                      </a:r>
                      <a:r>
                        <a:rPr lang="en-GB" sz="2800" noProof="0">
                          <a:solidFill>
                            <a:schemeClr val="accent1"/>
                          </a:solidFill>
                        </a:rPr>
                        <a:t> ALCL</a:t>
                      </a:r>
                      <a:endParaRPr lang="en-US" sz="2800" kern="1200" noProof="0">
                        <a:solidFill>
                          <a:schemeClr val="accent1"/>
                        </a:solidFill>
                      </a:endParaRPr>
                    </a:p>
                    <a:p>
                      <a:pPr marL="529200" indent="-457200" algn="l" defTabSz="3206670" rtl="0" eaLnBrk="1" latinLnBrk="0" hangingPunct="1">
                        <a:spcBef>
                          <a:spcPts val="20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noProof="0">
                          <a:solidFill>
                            <a:schemeClr val="accent1"/>
                          </a:solidFill>
                        </a:rPr>
                        <a:t>Prior treatment consistent with the following:</a:t>
                      </a:r>
                    </a:p>
                    <a:p>
                      <a:pPr marL="1008000" marR="0" lvl="0" indent="-457200" algn="l" defTabSz="320667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GB" sz="28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R/R HL: must have received at least two lines of therapy including one line of combination chemotherapy, </a:t>
                      </a:r>
                      <a:r>
                        <a:rPr lang="en-US" sz="28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BV and a PD-1 checkpoint inhibitor)</a:t>
                      </a:r>
                      <a:endParaRPr lang="en-GB" sz="28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08000" marR="0" lvl="0" indent="-457200" algn="l" defTabSz="320667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US" sz="28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R/R PTCL: must have received at least one line of combination chemotherapy</a:t>
                      </a:r>
                    </a:p>
                    <a:p>
                      <a:pPr marL="1008000" marR="0" lvl="0" indent="-457200" algn="l" defTabSz="320667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GB" sz="28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Patients with ALCL must have received or been intolerant to BV</a:t>
                      </a:r>
                      <a:endParaRPr lang="en-US" sz="28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08000" indent="-457200" algn="l" defTabSz="3206670" rtl="0" eaLnBrk="1" latinLnBrk="0" hangingPunct="1">
                        <a:spcBef>
                          <a:spcPts val="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en-GB" sz="28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Prior ASCT is permitted if completed at least three months prior to the first dose of study treatment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rgbClr val="E9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83730"/>
                  </a:ext>
                </a:extLst>
              </a:tr>
              <a:tr h="713321">
                <a:tc>
                  <a:txBody>
                    <a:bodyPr/>
                    <a:lstStyle/>
                    <a:p>
                      <a:pPr marL="0" marR="0" lvl="0" indent="0" algn="l" defTabSz="32066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32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Exclusion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rgbClr val="063B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25297"/>
                  </a:ext>
                </a:extLst>
              </a:tr>
              <a:tr h="4030262">
                <a:tc>
                  <a:txBody>
                    <a:bodyPr/>
                    <a:lstStyle/>
                    <a:p>
                      <a:pPr marL="529200" indent="-457200" algn="l" defTabSz="3206670" rtl="0" eaLnBrk="1" latinLnBrk="0" hangingPunct="1"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kern="1200" noProof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Treatment with any anti-cancer agent ≤21 days prior to enrollment</a:t>
                      </a:r>
                      <a:endParaRPr lang="en-GB" sz="2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9200" indent="-457200" algn="l" defTabSz="3206670" rtl="0" eaLnBrk="1" latinLnBrk="0" hangingPunct="1"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Continuing toxicity from a prior therapy</a:t>
                      </a:r>
                      <a:endParaRPr lang="en-GB" sz="28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9200" indent="-457200" algn="l" defTabSz="3206670" rtl="0" eaLnBrk="1" latinLnBrk="0" hangingPunct="1"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kern="1200" noProof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Active acute or chronic GvHD or GvHD requiring immunosuppressive treatment</a:t>
                      </a:r>
                      <a:endParaRPr lang="en-GB" sz="2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29200" indent="-457200" algn="l" defTabSz="3206670" rtl="0" eaLnBrk="1" latinLnBrk="0" hangingPunct="1"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Central nervous system involvement</a:t>
                      </a:r>
                    </a:p>
                    <a:p>
                      <a:pPr marL="529200" indent="-457200" algn="l" defTabSz="3206670" rtl="0" eaLnBrk="1" fontAlgn="base" latinLnBrk="0" hangingPunct="1">
                        <a:spcBef>
                          <a:spcPct val="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Previous treatment with acimtamig or </a:t>
                      </a:r>
                      <a:r>
                        <a:rPr lang="en-GB" sz="2800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cbNK</a:t>
                      </a:r>
                      <a:r>
                        <a:rPr lang="en-GB" sz="2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cells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rgbClr val="E9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44447"/>
                  </a:ext>
                </a:extLst>
              </a:tr>
              <a:tr h="1711970">
                <a:tc>
                  <a:txBody>
                    <a:bodyPr/>
                    <a:lstStyle/>
                    <a:p>
                      <a:pPr marL="72000" marR="0" lvl="0" indent="0" algn="l" defTabSz="32066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ALCL, anaplastic large cell lymphoma; AITL, angioimmunoblastic T-cell lymphoma; ALK, anaplastic lymphoma kinase; ASCT, autologous stem cell transplant; BV, brentuximab </a:t>
                      </a:r>
                      <a:r>
                        <a:rPr lang="en-GB" sz="2000" kern="1200" noProof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vedotin</a:t>
                      </a:r>
                      <a:r>
                        <a:rPr lang="en-GB" sz="20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GB" sz="2000" kern="1200" noProof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GB" sz="20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cord blood; GvHD, graft </a:t>
                      </a:r>
                      <a:r>
                        <a:rPr lang="en-GB" sz="2000" kern="1200" noProof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verus</a:t>
                      </a:r>
                      <a:r>
                        <a:rPr lang="en-GB" sz="2000" kern="1200" noProof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host disease; HL, Hodgkin lymphoma; IHC. Immunohistochemistry; NK, natural killer; PD1, programmed death ligand-1; PTCL(-NOS), peripheral T-cell lymphoma (not otherwise specified); R/R, relapsed or refractory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620211"/>
                  </a:ext>
                </a:extLst>
              </a:tr>
            </a:tbl>
          </a:graphicData>
        </a:graphic>
      </p:graphicFrame>
      <p:sp>
        <p:nvSpPr>
          <p:cNvPr id="17" name="Rechteck 181">
            <a:extLst>
              <a:ext uri="{FF2B5EF4-FFF2-40B4-BE49-F238E27FC236}">
                <a16:creationId xmlns:a16="http://schemas.microsoft.com/office/drawing/2014/main" id="{9F4ACD59-A6FA-D606-A214-5F649AB5047D}"/>
              </a:ext>
            </a:extLst>
          </p:cNvPr>
          <p:cNvSpPr/>
          <p:nvPr/>
        </p:nvSpPr>
        <p:spPr>
          <a:xfrm>
            <a:off x="743533" y="25079983"/>
            <a:ext cx="13411344" cy="5998946"/>
          </a:xfrm>
          <a:prstGeom prst="rect">
            <a:avLst/>
          </a:prstGeom>
          <a:noFill/>
          <a:ln w="38100" cap="sq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Rechteck 1332">
            <a:extLst>
              <a:ext uri="{FF2B5EF4-FFF2-40B4-BE49-F238E27FC236}">
                <a16:creationId xmlns:a16="http://schemas.microsoft.com/office/drawing/2014/main" id="{4CB21EC7-6AD0-D998-23E8-93FE3E819656}"/>
              </a:ext>
            </a:extLst>
          </p:cNvPr>
          <p:cNvSpPr/>
          <p:nvPr/>
        </p:nvSpPr>
        <p:spPr>
          <a:xfrm>
            <a:off x="743533" y="25087263"/>
            <a:ext cx="13401808" cy="1417944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lIns="107022" rtlCol="0" anchor="ctr"/>
          <a:lstStyle/>
          <a:p>
            <a:pPr marL="72000" algn="ctr" defTabSz="499725"/>
            <a:r>
              <a:rPr lang="en-GB" sz="4000" b="1" kern="0" dirty="0">
                <a:solidFill>
                  <a:prstClr val="white"/>
                </a:solidFill>
              </a:rPr>
              <a:t>Figure 1: Acimtamig + AlloN</a:t>
            </a:r>
            <a:r>
              <a:rPr lang="en-GB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</a:t>
            </a:r>
            <a:br>
              <a:rPr lang="en-GB" sz="4000" b="1" kern="0" dirty="0">
                <a:solidFill>
                  <a:schemeClr val="bg1"/>
                </a:solidFill>
              </a:rPr>
            </a:br>
            <a:r>
              <a:rPr lang="en-GB" sz="4000" b="1" kern="0" dirty="0">
                <a:solidFill>
                  <a:prstClr val="white"/>
                </a:solidFill>
              </a:rPr>
              <a:t>mechanism of action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2B54E5-0067-E443-571F-C74E9AF877CE}"/>
              </a:ext>
            </a:extLst>
          </p:cNvPr>
          <p:cNvGrpSpPr/>
          <p:nvPr/>
        </p:nvGrpSpPr>
        <p:grpSpPr>
          <a:xfrm>
            <a:off x="1025923" y="26641470"/>
            <a:ext cx="12913522" cy="3592297"/>
            <a:chOff x="1078019" y="26719770"/>
            <a:chExt cx="12913522" cy="359229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852BC96-F031-D32C-D82A-72E4E5C90FCB}"/>
                </a:ext>
              </a:extLst>
            </p:cNvPr>
            <p:cNvGrpSpPr/>
            <p:nvPr/>
          </p:nvGrpSpPr>
          <p:grpSpPr>
            <a:xfrm>
              <a:off x="1078019" y="26719770"/>
              <a:ext cx="12913522" cy="3592297"/>
              <a:chOff x="718947" y="19128079"/>
              <a:chExt cx="12192000" cy="2884348"/>
            </a:xfrm>
          </p:grpSpPr>
          <p:pic>
            <p:nvPicPr>
              <p:cNvPr id="27" name="Picture 26" descr="A diagram of a cell&#10;&#10;Description automatically generated with low confidence">
                <a:extLst>
                  <a:ext uri="{FF2B5EF4-FFF2-40B4-BE49-F238E27FC236}">
                    <a16:creationId xmlns:a16="http://schemas.microsoft.com/office/drawing/2014/main" id="{30B0751E-5F06-F344-D6FC-AE70E746F5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t="14921"/>
              <a:stretch/>
            </p:blipFill>
            <p:spPr>
              <a:xfrm>
                <a:off x="718947" y="19524978"/>
                <a:ext cx="12192000" cy="2487449"/>
              </a:xfrm>
              <a:prstGeom prst="rect">
                <a:avLst/>
              </a:prstGeom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9E554DF-1EA6-C99B-6D49-C4D6C6497F03}"/>
                  </a:ext>
                </a:extLst>
              </p:cNvPr>
              <p:cNvSpPr/>
              <p:nvPr/>
            </p:nvSpPr>
            <p:spPr>
              <a:xfrm>
                <a:off x="1143000" y="19128079"/>
                <a:ext cx="1249543" cy="417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B00E11C-74E1-A43A-82FE-889B50C6F064}"/>
                  </a:ext>
                </a:extLst>
              </p:cNvPr>
              <p:cNvSpPr/>
              <p:nvPr/>
            </p:nvSpPr>
            <p:spPr>
              <a:xfrm>
                <a:off x="6347908" y="19924853"/>
                <a:ext cx="1154371" cy="417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3F2D48-7E2B-469A-FFB2-0FCEF030E369}"/>
                  </a:ext>
                </a:extLst>
              </p:cNvPr>
              <p:cNvSpPr/>
              <p:nvPr/>
            </p:nvSpPr>
            <p:spPr>
              <a:xfrm>
                <a:off x="2927077" y="20245543"/>
                <a:ext cx="487607" cy="1852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AD25630-9A6D-85B1-B173-4655E1C95A36}"/>
                  </a:ext>
                </a:extLst>
              </p:cNvPr>
              <p:cNvSpPr/>
              <p:nvPr/>
            </p:nvSpPr>
            <p:spPr>
              <a:xfrm>
                <a:off x="9775057" y="19405083"/>
                <a:ext cx="891297" cy="417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EB2AA96-1E2E-5F9D-3E50-922E15A80883}"/>
                </a:ext>
              </a:extLst>
            </p:cNvPr>
            <p:cNvSpPr/>
            <p:nvPr/>
          </p:nvSpPr>
          <p:spPr>
            <a:xfrm>
              <a:off x="1301692" y="26934763"/>
              <a:ext cx="1967415" cy="518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 dirty="0">
                  <a:solidFill>
                    <a:srgbClr val="063B4E"/>
                  </a:solidFill>
                </a:rPr>
                <a:t>AlloNK</a:t>
              </a:r>
              <a:endParaRPr lang="en-US" sz="2400" b="1" baseline="30000" dirty="0">
                <a:solidFill>
                  <a:srgbClr val="063B4E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92D840F-6F4A-57B7-7C97-DE691AB535AB}"/>
                </a:ext>
              </a:extLst>
            </p:cNvPr>
            <p:cNvSpPr/>
            <p:nvPr/>
          </p:nvSpPr>
          <p:spPr>
            <a:xfrm>
              <a:off x="2897630" y="27637432"/>
              <a:ext cx="1289297" cy="5188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b="1">
                  <a:solidFill>
                    <a:srgbClr val="063B4E"/>
                  </a:solidFill>
                </a:rPr>
                <a:t>Acimtamig</a:t>
              </a:r>
              <a:endParaRPr lang="en-US" sz="1600" b="1">
                <a:solidFill>
                  <a:srgbClr val="063B4E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91FB5D1-9848-0B6C-D7A9-C5154AC1D9F1}"/>
                </a:ext>
              </a:extLst>
            </p:cNvPr>
            <p:cNvSpPr/>
            <p:nvPr/>
          </p:nvSpPr>
          <p:spPr>
            <a:xfrm>
              <a:off x="3900666" y="26737268"/>
              <a:ext cx="2808956" cy="5188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>
                  <a:solidFill>
                    <a:srgbClr val="063B4E"/>
                  </a:solidFill>
                </a:rPr>
                <a:t>CD30</a:t>
              </a:r>
              <a:r>
                <a:rPr lang="en-GB" sz="2400" b="1" baseline="30000">
                  <a:solidFill>
                    <a:srgbClr val="063B4E"/>
                  </a:solidFill>
                </a:rPr>
                <a:t>+</a:t>
              </a:r>
              <a:r>
                <a:rPr lang="en-GB" sz="2400" b="1">
                  <a:solidFill>
                    <a:srgbClr val="063B4E"/>
                  </a:solidFill>
                </a:rPr>
                <a:t> tumor cell</a:t>
              </a:r>
              <a:endParaRPr lang="en-US" sz="2400" b="1">
                <a:solidFill>
                  <a:srgbClr val="063B4E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B412900-1BE5-4735-5C4D-F6B4C69E40BD}"/>
                </a:ext>
              </a:extLst>
            </p:cNvPr>
            <p:cNvSpPr/>
            <p:nvPr/>
          </p:nvSpPr>
          <p:spPr>
            <a:xfrm>
              <a:off x="9085084" y="26773367"/>
              <a:ext cx="3850278" cy="5188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>
                  <a:solidFill>
                    <a:srgbClr val="063B4E"/>
                  </a:solidFill>
                </a:rPr>
                <a:t>CD30</a:t>
              </a:r>
              <a:r>
                <a:rPr lang="en-GB" sz="2400" b="1" baseline="30000">
                  <a:solidFill>
                    <a:srgbClr val="063B4E"/>
                  </a:solidFill>
                </a:rPr>
                <a:t>+</a:t>
              </a:r>
              <a:r>
                <a:rPr lang="en-GB" sz="2400" b="1">
                  <a:solidFill>
                    <a:srgbClr val="063B4E"/>
                  </a:solidFill>
                </a:rPr>
                <a:t> tumor cell lysis</a:t>
              </a:r>
              <a:endParaRPr lang="en-US" sz="2400" b="1">
                <a:solidFill>
                  <a:srgbClr val="063B4E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1A1569-5358-AFCA-C9A2-1AD0A92FBE11}"/>
                </a:ext>
              </a:extLst>
            </p:cNvPr>
            <p:cNvSpPr/>
            <p:nvPr/>
          </p:nvSpPr>
          <p:spPr>
            <a:xfrm>
              <a:off x="6973492" y="27875786"/>
              <a:ext cx="1289297" cy="518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2400" b="1">
                  <a:solidFill>
                    <a:srgbClr val="063B4E"/>
                  </a:solidFill>
                </a:rPr>
                <a:t>ADCC</a:t>
              </a:r>
              <a:endParaRPr lang="en-US" sz="2400" b="1">
                <a:solidFill>
                  <a:srgbClr val="063B4E"/>
                </a:solidFill>
              </a:endParaRPr>
            </a:p>
          </p:txBody>
        </p:sp>
      </p:grpSp>
      <p:sp>
        <p:nvSpPr>
          <p:cNvPr id="266" name="TextBox 265">
            <a:extLst>
              <a:ext uri="{FF2B5EF4-FFF2-40B4-BE49-F238E27FC236}">
                <a16:creationId xmlns:a16="http://schemas.microsoft.com/office/drawing/2014/main" id="{D1420E7E-1C8E-B078-8D2A-9AA07E990B7C}"/>
              </a:ext>
            </a:extLst>
          </p:cNvPr>
          <p:cNvSpPr txBox="1"/>
          <p:nvPr/>
        </p:nvSpPr>
        <p:spPr>
          <a:xfrm>
            <a:off x="803516" y="29996538"/>
            <a:ext cx="13075946" cy="1078551"/>
          </a:xfrm>
          <a:prstGeom prst="rect">
            <a:avLst/>
          </a:prstGeom>
          <a:noFill/>
        </p:spPr>
        <p:txBody>
          <a:bodyPr wrap="square" lIns="144000" tIns="108000" rIns="144000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Acimtamig acts by binding CD30 on tumor cells and CD16A </a:t>
            </a:r>
            <a:r>
              <a:rPr lang="en-GB" sz="2000">
                <a:solidFill>
                  <a:schemeClr val="accent1"/>
                </a:solidFill>
              </a:rPr>
              <a:t>on AlloNK, </a:t>
            </a:r>
            <a:r>
              <a:rPr lang="en-GB" sz="2000" dirty="0">
                <a:solidFill>
                  <a:schemeClr val="accent1"/>
                </a:solidFill>
              </a:rPr>
              <a:t>redirecting and potentiating</a:t>
            </a:r>
            <a:br>
              <a:rPr lang="en-GB" sz="2000" dirty="0">
                <a:solidFill>
                  <a:schemeClr val="accent1"/>
                </a:solidFill>
              </a:rPr>
            </a:br>
            <a:r>
              <a:rPr lang="en-GB" sz="2000" dirty="0">
                <a:solidFill>
                  <a:schemeClr val="accent1"/>
                </a:solidFill>
              </a:rPr>
              <a:t>NK cell-mediated lysis of specific tumor cells.</a:t>
            </a:r>
            <a:br>
              <a:rPr lang="en-GB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ADCC, antibody-dependent cellular cytotoxicity; NK, natural killer.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0AD2174B-715E-4DD0-906D-70A186A28F84}"/>
              </a:ext>
            </a:extLst>
          </p:cNvPr>
          <p:cNvSpPr/>
          <p:nvPr/>
        </p:nvSpPr>
        <p:spPr>
          <a:xfrm>
            <a:off x="738051" y="5923225"/>
            <a:ext cx="13412874" cy="15391800"/>
          </a:xfrm>
          <a:prstGeom prst="rect">
            <a:avLst/>
          </a:prstGeom>
          <a:solidFill>
            <a:schemeClr val="bg1"/>
          </a:solidFill>
          <a:ln w="38100" cap="sq">
            <a:solidFill>
              <a:schemeClr val="accent1"/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7257" tIns="226800" rIns="288000" bIns="227257" rtlCol="0" anchor="t"/>
          <a:lstStyle/>
          <a:p>
            <a:pPr defTabSz="607929" eaLnBrk="0" hangingPunct="0">
              <a:spcBef>
                <a:spcPct val="0"/>
              </a:spcBef>
              <a:spcAft>
                <a:spcPts val="1200"/>
              </a:spcAft>
            </a:pPr>
            <a:r>
              <a:rPr lang="de-DE" sz="4000" b="1" dirty="0">
                <a:solidFill>
                  <a:schemeClr val="accent2"/>
                </a:solidFill>
              </a:rPr>
              <a:t>BACKGROUND AND SIGNIFICANCE 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Limited treatment options are available for patients with relapsed or refractory (R/R) Hodgkin lymphoma (HL) and patients with R/R peripheral T-cell lymphoma (PTCL); novel therapies to improve outcomes and tolerability are required.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accent1"/>
                </a:solidFill>
              </a:rPr>
              <a:t>Acimtamig</a:t>
            </a:r>
            <a:r>
              <a:rPr lang="en-GB" sz="3200" dirty="0">
                <a:solidFill>
                  <a:schemeClr val="accent1"/>
                </a:solidFill>
              </a:rPr>
              <a:t> (AFM13) is a tetravalent, bispecific Innate Cell Engager (ICE) that binds CD16A on natural killer (NK) cells and CD30-positive (CD30</a:t>
            </a:r>
            <a:r>
              <a:rPr lang="en-GB" sz="3200" baseline="30000" dirty="0">
                <a:solidFill>
                  <a:schemeClr val="accent1"/>
                </a:solidFill>
              </a:rPr>
              <a:t>+</a:t>
            </a:r>
            <a:r>
              <a:rPr lang="en-GB" sz="3200" dirty="0">
                <a:solidFill>
                  <a:schemeClr val="accent1"/>
                </a:solidFill>
              </a:rPr>
              <a:t>) on HL and a subset of PTCL, enhancing NK cell-mediated antibody-dependent cellular cytotoxicity (ADCC; </a:t>
            </a:r>
            <a:r>
              <a:rPr lang="en-GB" sz="3200" b="1" dirty="0">
                <a:solidFill>
                  <a:schemeClr val="accent1"/>
                </a:solidFill>
              </a:rPr>
              <a:t>Figure 1</a:t>
            </a:r>
            <a:r>
              <a:rPr lang="en-GB" sz="3200" dirty="0">
                <a:solidFill>
                  <a:schemeClr val="accent1"/>
                </a:solidFill>
              </a:rPr>
              <a:t>).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Acimtamig monotherapy trials in patients with R/R HL and R/R PTCL have shown single agent activity and a tolerable safety profile.</a:t>
            </a:r>
            <a:r>
              <a:rPr lang="en-GB" sz="3200" baseline="30000" dirty="0">
                <a:solidFill>
                  <a:schemeClr val="accent1"/>
                </a:solidFill>
              </a:rPr>
              <a:t>1,2 </a:t>
            </a:r>
          </a:p>
          <a:p>
            <a:pPr marL="457200" lvl="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chemeClr val="accent1"/>
                </a:solidFill>
              </a:rPr>
              <a:t>Recently, a Phase 1/2 study </a:t>
            </a:r>
            <a:r>
              <a:rPr lang="en-GB" sz="3200" dirty="0">
                <a:solidFill>
                  <a:srgbClr val="054852"/>
                </a:solidFill>
              </a:rPr>
              <a:t>of </a:t>
            </a:r>
            <a:r>
              <a:rPr lang="en-GB" sz="3200" dirty="0" err="1">
                <a:solidFill>
                  <a:schemeClr val="accent1"/>
                </a:solidFill>
              </a:rPr>
              <a:t>acimtamig</a:t>
            </a:r>
            <a:r>
              <a:rPr lang="en-GB" sz="3200" dirty="0">
                <a:solidFill>
                  <a:srgbClr val="054852"/>
                </a:solidFill>
              </a:rPr>
              <a:t> in combination with cord blood (</a:t>
            </a:r>
            <a:r>
              <a:rPr lang="en-GB" sz="3200" dirty="0" err="1">
                <a:solidFill>
                  <a:srgbClr val="054852"/>
                </a:solidFill>
              </a:rPr>
              <a:t>cb</a:t>
            </a:r>
            <a:r>
              <a:rPr lang="en-GB" sz="3200" dirty="0">
                <a:solidFill>
                  <a:srgbClr val="054852"/>
                </a:solidFill>
              </a:rPr>
              <a:t>)-derived NK cells showed in patients with R/R CD30</a:t>
            </a:r>
            <a:r>
              <a:rPr lang="en-GB" sz="3200" baseline="30000" dirty="0">
                <a:solidFill>
                  <a:srgbClr val="054852"/>
                </a:solidFill>
              </a:rPr>
              <a:t>+</a:t>
            </a:r>
            <a:r>
              <a:rPr lang="en-GB" sz="3200" dirty="0">
                <a:solidFill>
                  <a:srgbClr val="054852"/>
                </a:solidFill>
              </a:rPr>
              <a:t> lymphomas treated at the recommended phase 2 dose (n=35), an objective response rate (ORR) of 94% and a complete response (CR) rate of 71%.</a:t>
            </a:r>
            <a:r>
              <a:rPr lang="en-GB" sz="3200" baseline="30000" dirty="0">
                <a:solidFill>
                  <a:srgbClr val="054852"/>
                </a:solidFill>
              </a:rPr>
              <a:t>3</a:t>
            </a:r>
            <a:endParaRPr lang="en-GB" sz="3200" dirty="0">
              <a:solidFill>
                <a:schemeClr val="accent1"/>
              </a:solidFill>
            </a:endParaRP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accent1"/>
                </a:solidFill>
              </a:rPr>
              <a:t>AlloNK</a:t>
            </a:r>
            <a:r>
              <a:rPr lang="en-GB" sz="3200" dirty="0">
                <a:solidFill>
                  <a:schemeClr val="accent1"/>
                </a:solidFill>
              </a:rPr>
              <a:t> (formerly AB-101) is a non-genetically modified, allogeneic, cryopreserved, off-the-shelf, </a:t>
            </a:r>
            <a:r>
              <a:rPr lang="en-GB" sz="3200" dirty="0" err="1">
                <a:solidFill>
                  <a:schemeClr val="accent1"/>
                </a:solidFill>
              </a:rPr>
              <a:t>cb</a:t>
            </a:r>
            <a:r>
              <a:rPr lang="en-GB" sz="3200" dirty="0">
                <a:solidFill>
                  <a:schemeClr val="accent1"/>
                </a:solidFill>
              </a:rPr>
              <a:t>-derived NK cell product optimized for enhanced ADCC through selection for the KIR-B haplotype and the CD16 F158V polymorphism.</a:t>
            </a:r>
            <a:r>
              <a:rPr lang="en-GB" sz="3200" baseline="30000" dirty="0">
                <a:solidFill>
                  <a:schemeClr val="accent1"/>
                </a:solidFill>
              </a:rPr>
              <a:t>4</a:t>
            </a:r>
            <a:endParaRPr lang="en-GB" sz="3200" dirty="0">
              <a:solidFill>
                <a:schemeClr val="accent1"/>
              </a:solidFill>
            </a:endParaRP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AlloNK demonstrated potent killing of tumor cell lines </a:t>
            </a:r>
            <a:r>
              <a:rPr lang="en-GB" sz="3200" i="1" dirty="0">
                <a:solidFill>
                  <a:schemeClr val="accent1"/>
                </a:solidFill>
              </a:rPr>
              <a:t>in vitro </a:t>
            </a:r>
            <a:r>
              <a:rPr lang="en-GB" sz="3200" dirty="0">
                <a:solidFill>
                  <a:schemeClr val="accent1"/>
                </a:solidFill>
              </a:rPr>
              <a:t>and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i="1" dirty="0">
                <a:solidFill>
                  <a:schemeClr val="accent1"/>
                </a:solidFill>
              </a:rPr>
              <a:t>in vivo</a:t>
            </a:r>
            <a:r>
              <a:rPr lang="en-GB" sz="3200" dirty="0">
                <a:solidFill>
                  <a:schemeClr val="accent1"/>
                </a:solidFill>
              </a:rPr>
              <a:t>, and preliminary results of a Phase 1/2 trial of AlloNK alone and in combination with rituximab in patients with R/R B cell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non-Hodgkin lymphoma demonstrated that </a:t>
            </a:r>
            <a:r>
              <a:rPr lang="en-GB" sz="3200" dirty="0">
                <a:solidFill>
                  <a:srgbClr val="063B4E"/>
                </a:solidFill>
              </a:rPr>
              <a:t>AlloNK </a:t>
            </a:r>
            <a:r>
              <a:rPr lang="en-GB" sz="3200" dirty="0">
                <a:solidFill>
                  <a:schemeClr val="accent1"/>
                </a:solidFill>
              </a:rPr>
              <a:t>is well tolerated.</a:t>
            </a:r>
            <a:r>
              <a:rPr lang="en-GB" sz="3200" baseline="30000" dirty="0">
                <a:solidFill>
                  <a:schemeClr val="accent1"/>
                </a:solidFill>
              </a:rPr>
              <a:t>4</a:t>
            </a:r>
          </a:p>
          <a:p>
            <a:pPr marL="457200" indent="-457200" defTabSz="607929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Preclinical data suggests the cytotoxic activity of AlloNK is enhanced in combination with acimtamig and adoptive transfer of AlloNK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co-administered with acimtamig conferred tumor growth control 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i="1" dirty="0">
                <a:solidFill>
                  <a:schemeClr val="accent1"/>
                </a:solidFill>
              </a:rPr>
              <a:t>in vivo.</a:t>
            </a:r>
            <a:r>
              <a:rPr lang="en-GB" sz="3200" baseline="30000" dirty="0">
                <a:solidFill>
                  <a:schemeClr val="accent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57477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FFIMED Scientific Poster">
  <a:themeElements>
    <a:clrScheme name="Affimed">
      <a:dk1>
        <a:sysClr val="windowText" lastClr="000000"/>
      </a:dk1>
      <a:lt1>
        <a:sysClr val="window" lastClr="FFFFFF"/>
      </a:lt1>
      <a:dk2>
        <a:srgbClr val="6C6C6C"/>
      </a:dk2>
      <a:lt2>
        <a:srgbClr val="EEECE1"/>
      </a:lt2>
      <a:accent1>
        <a:srgbClr val="054852"/>
      </a:accent1>
      <a:accent2>
        <a:srgbClr val="DC1275"/>
      </a:accent2>
      <a:accent3>
        <a:srgbClr val="B8D433"/>
      </a:accent3>
      <a:accent4>
        <a:srgbClr val="FAA625"/>
      </a:accent4>
      <a:accent5>
        <a:srgbClr val="F5CC24"/>
      </a:accent5>
      <a:accent6>
        <a:srgbClr val="DB635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H 2022_AFM28 poster draft_24-10-2022" id="{3810698E-BB1A-4F61-86ED-F1F99CD55D55}" vid="{5BB6605F-238E-4057-9452-970FC57B21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c74291-c2e7-4220-860b-16edb1db2990">
      <Terms xmlns="http://schemas.microsoft.com/office/infopath/2007/PartnerControls"/>
    </lcf76f155ced4ddcb4097134ff3c332f>
    <TaxCatchAll xmlns="9d705d2d-3738-49a0-88c9-1ed05a468e8a" xsi:nil="true"/>
    <SharedWithUsers xmlns="9d705d2d-3738-49a0-88c9-1ed05a468e8a">
      <UserInfo>
        <DisplayName>Jennifer Rubel</DisplayName>
        <AccountId>62</AccountId>
        <AccountType/>
      </UserInfo>
    </SharedWithUsers>
    <MediaLengthInSeconds xmlns="56c74291-c2e7-4220-860b-16edb1db29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6B67C98F90A439B65BCCE09BCA110" ma:contentTypeVersion="16" ma:contentTypeDescription="Create a new document." ma:contentTypeScope="" ma:versionID="e967c1df642e828635fe5cbb657c6360">
  <xsd:schema xmlns:xsd="http://www.w3.org/2001/XMLSchema" xmlns:xs="http://www.w3.org/2001/XMLSchema" xmlns:p="http://schemas.microsoft.com/office/2006/metadata/properties" xmlns:ns2="56c74291-c2e7-4220-860b-16edb1db2990" xmlns:ns3="9d705d2d-3738-49a0-88c9-1ed05a468e8a" targetNamespace="http://schemas.microsoft.com/office/2006/metadata/properties" ma:root="true" ma:fieldsID="4690cb1b0e1a150d2623d26bda9fd44c" ns2:_="" ns3:_="">
    <xsd:import namespace="56c74291-c2e7-4220-860b-16edb1db2990"/>
    <xsd:import namespace="9d705d2d-3738-49a0-88c9-1ed05a468e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74291-c2e7-4220-860b-16edb1db2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301506f-0911-4596-8680-21dbec911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5d2d-3738-49a0-88c9-1ed05a468e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a53fb59-41cc-4ee0-9769-e4e018cc9922}" ma:internalName="TaxCatchAll" ma:showField="CatchAllData" ma:web="9d705d2d-3738-49a0-88c9-1ed05a468e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D2DCDC-730F-4659-8B51-7761E1CA64F8}">
  <ds:schemaRefs>
    <ds:schemaRef ds:uri="http://www.w3.org/XML/1998/namespace"/>
    <ds:schemaRef ds:uri="http://schemas.microsoft.com/office/infopath/2007/PartnerControls"/>
    <ds:schemaRef ds:uri="9d705d2d-3738-49a0-88c9-1ed05a468e8a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56c74291-c2e7-4220-860b-16edb1db2990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98E328E-649B-4DDC-8E14-F05F4BC58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74291-c2e7-4220-860b-16edb1db2990"/>
    <ds:schemaRef ds:uri="9d705d2d-3738-49a0-88c9-1ed05a468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459A75-9359-455A-8149-E88AF7E3AE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1602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AFFIMED Scientific Poster</vt:lpstr>
      <vt:lpstr>think-cell Slide</vt:lpstr>
      <vt:lpstr>AFM13 in Combination with Allogeneic Natural Killer Cells (AB-101) in Relapsed or Refractory Hodgkin Lymphoma and CD30+ Peripheral T-Cell Lymphoma: A Phase 2 Study (LuminICE-203)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John-John</dc:creator>
  <cp:lastModifiedBy>Joe Costin</cp:lastModifiedBy>
  <cp:revision>5</cp:revision>
  <cp:lastPrinted>2022-10-20T10:57:37Z</cp:lastPrinted>
  <dcterms:created xsi:type="dcterms:W3CDTF">2021-12-21T21:16:55Z</dcterms:created>
  <dcterms:modified xsi:type="dcterms:W3CDTF">2024-01-02T14:59:13Z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0x010100B3E6B67C98F90A439B65BCCE09BCA110</vt:lpwstr>
  </property>
  <property fmtid="{D5CDD505-2E9C-101B-9397-08002B2CF9AE}" pid="3" name="MediaServiceImageTags">
    <vt:lpwstr/>
  </property>
  <property fmtid="{D5CDD505-2E9C-101B-9397-08002B2CF9AE}" pid="4" name="Order">
    <vt:r8>18129100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SIP_Label_ca149464-30c6-45c1-922c-b1d2fdd42f9a_Enabled">
    <vt:lpwstr>true</vt:lpwstr>
  </property>
  <property fmtid="{D5CDD505-2E9C-101B-9397-08002B2CF9AE}" pid="12" name="MSIP_Label_ca149464-30c6-45c1-922c-b1d2fdd42f9a_SetDate">
    <vt:lpwstr>2023-11-08T11:41:47Z</vt:lpwstr>
  </property>
  <property fmtid="{D5CDD505-2E9C-101B-9397-08002B2CF9AE}" pid="13" name="MSIP_Label_ca149464-30c6-45c1-922c-b1d2fdd42f9a_Method">
    <vt:lpwstr>Standard</vt:lpwstr>
  </property>
  <property fmtid="{D5CDD505-2E9C-101B-9397-08002B2CF9AE}" pid="14" name="MSIP_Label_ca149464-30c6-45c1-922c-b1d2fdd42f9a_Name">
    <vt:lpwstr>Internal</vt:lpwstr>
  </property>
  <property fmtid="{D5CDD505-2E9C-101B-9397-08002B2CF9AE}" pid="15" name="MSIP_Label_ca149464-30c6-45c1-922c-b1d2fdd42f9a_SiteId">
    <vt:lpwstr>afcb89c4-6737-4232-8450-935bc6dfcf3e</vt:lpwstr>
  </property>
  <property fmtid="{D5CDD505-2E9C-101B-9397-08002B2CF9AE}" pid="16" name="MSIP_Label_ca149464-30c6-45c1-922c-b1d2fdd42f9a_ActionId">
    <vt:lpwstr>c9cc2baf-c551-442d-9c53-54b23c1321e2</vt:lpwstr>
  </property>
  <property fmtid="{D5CDD505-2E9C-101B-9397-08002B2CF9AE}" pid="17" name="MSIP_Label_ca149464-30c6-45c1-922c-b1d2fdd42f9a_ContentBits">
    <vt:lpwstr>0</vt:lpwstr>
  </property>
</Properties>
</file>